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53"/>
  </p:notesMasterIdLst>
  <p:sldIdLst>
    <p:sldId id="256" r:id="rId2"/>
    <p:sldId id="258" r:id="rId3"/>
    <p:sldId id="260" r:id="rId4"/>
    <p:sldId id="289" r:id="rId5"/>
    <p:sldId id="295" r:id="rId6"/>
    <p:sldId id="296" r:id="rId7"/>
    <p:sldId id="297" r:id="rId8"/>
    <p:sldId id="298" r:id="rId9"/>
    <p:sldId id="299" r:id="rId10"/>
    <p:sldId id="314" r:id="rId11"/>
    <p:sldId id="315" r:id="rId12"/>
    <p:sldId id="300" r:id="rId13"/>
    <p:sldId id="301" r:id="rId14"/>
    <p:sldId id="302" r:id="rId15"/>
    <p:sldId id="303" r:id="rId16"/>
    <p:sldId id="304" r:id="rId17"/>
    <p:sldId id="305" r:id="rId18"/>
    <p:sldId id="306" r:id="rId19"/>
    <p:sldId id="307" r:id="rId20"/>
    <p:sldId id="308" r:id="rId21"/>
    <p:sldId id="290" r:id="rId22"/>
    <p:sldId id="266" r:id="rId23"/>
    <p:sldId id="267" r:id="rId24"/>
    <p:sldId id="268" r:id="rId25"/>
    <p:sldId id="309" r:id="rId26"/>
    <p:sldId id="269" r:id="rId27"/>
    <p:sldId id="270" r:id="rId28"/>
    <p:sldId id="271" r:id="rId29"/>
    <p:sldId id="272" r:id="rId30"/>
    <p:sldId id="273" r:id="rId31"/>
    <p:sldId id="274" r:id="rId32"/>
    <p:sldId id="276" r:id="rId33"/>
    <p:sldId id="291" r:id="rId34"/>
    <p:sldId id="312" r:id="rId35"/>
    <p:sldId id="277" r:id="rId36"/>
    <p:sldId id="278" r:id="rId37"/>
    <p:sldId id="279" r:id="rId38"/>
    <p:sldId id="313" r:id="rId39"/>
    <p:sldId id="292" r:id="rId40"/>
    <p:sldId id="281" r:id="rId41"/>
    <p:sldId id="310" r:id="rId42"/>
    <p:sldId id="293" r:id="rId43"/>
    <p:sldId id="282" r:id="rId44"/>
    <p:sldId id="311" r:id="rId45"/>
    <p:sldId id="283" r:id="rId46"/>
    <p:sldId id="284" r:id="rId47"/>
    <p:sldId id="286" r:id="rId48"/>
    <p:sldId id="287" r:id="rId49"/>
    <p:sldId id="294" r:id="rId50"/>
    <p:sldId id="285" r:id="rId51"/>
    <p:sldId id="28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63" autoAdjust="0"/>
  </p:normalViewPr>
  <p:slideViewPr>
    <p:cSldViewPr snapToGrid="0">
      <p:cViewPr varScale="1">
        <p:scale>
          <a:sx n="66" d="100"/>
          <a:sy n="66" d="100"/>
        </p:scale>
        <p:origin x="122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06507-B32E-4F1A-A0AB-B90978B9C772}" type="datetimeFigureOut">
              <a:rPr lang="en-US" smtClean="0"/>
              <a:t>4/7/2022</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504C9-A449-4DFC-821B-2841C70D7394}" type="slidenum">
              <a:rPr lang="en-US" smtClean="0"/>
              <a:t>‹#›</a:t>
            </a:fld>
            <a:endParaRPr lang="en-US"/>
          </a:p>
        </p:txBody>
      </p:sp>
    </p:spTree>
    <p:extLst>
      <p:ext uri="{BB962C8B-B14F-4D97-AF65-F5344CB8AC3E}">
        <p14:creationId xmlns:p14="http://schemas.microsoft.com/office/powerpoint/2010/main" val="21379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Software_platform" TargetMode="External"/><Relationship Id="rId3" Type="http://schemas.openxmlformats.org/officeDocument/2006/relationships/hyperlink" Target="https://en.wikipedia.org/wiki/Computer_program" TargetMode="External"/><Relationship Id="rId7" Type="http://schemas.openxmlformats.org/officeDocument/2006/relationships/hyperlink" Target="https://en.wikipedia.org/wiki/Programming_languag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Software" TargetMode="External"/><Relationship Id="rId5" Type="http://schemas.openxmlformats.org/officeDocument/2006/relationships/hyperlink" Target="https://en.wikipedia.org/wiki/Video_game_console" TargetMode="External"/><Relationship Id="rId10" Type="http://schemas.openxmlformats.org/officeDocument/2006/relationships/hyperlink" Target="https://en.wikipedia.org/wiki/Killer_application#cite_note-1" TargetMode="External"/><Relationship Id="rId4" Type="http://schemas.openxmlformats.org/officeDocument/2006/relationships/hyperlink" Target="https://en.wikipedia.org/wiki/Computer_hardware" TargetMode="External"/><Relationship Id="rId9" Type="http://schemas.openxmlformats.org/officeDocument/2006/relationships/hyperlink" Target="https://en.wikipedia.org/wiki/Operating_syste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aike.baidu.com/item/%E6%96%87%E4%BB%B6%E4%BC%A0%E8%BE%93%E5%8D%8F%E8%AE%AE/1874113"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baike.baidu.com/item/%E9%9B%85%E8%99%8E/108276" TargetMode="External"/><Relationship Id="rId5" Type="http://schemas.openxmlformats.org/officeDocument/2006/relationships/hyperlink" Target="https://baike.baidu.com/item/%E6%90%9C%E7%B4%A2%E5%BC%95%E6%93%8E/104812" TargetMode="External"/><Relationship Id="rId4" Type="http://schemas.openxmlformats.org/officeDocument/2006/relationships/hyperlink" Target="https://baike.baidu.com/item/%E9%BA%A6%E5%90%89%E5%B0%94%E5%A4%A7%E5%AD%A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marketing terminology, a </a:t>
            </a:r>
            <a:r>
              <a:rPr lang="en-US" sz="1200" b="1" i="0" u="none" strike="noStrike" kern="1200" dirty="0">
                <a:solidFill>
                  <a:schemeClr val="tx1"/>
                </a:solidFill>
                <a:effectLst/>
                <a:latin typeface="+mn-lt"/>
                <a:ea typeface="+mn-ea"/>
                <a:cs typeface="+mn-cs"/>
              </a:rPr>
              <a:t>killer application</a:t>
            </a:r>
            <a:r>
              <a:rPr lang="en-US" sz="1200" b="0" i="0" u="none" strike="noStrike" kern="1200" dirty="0">
                <a:solidFill>
                  <a:schemeClr val="tx1"/>
                </a:solidFill>
                <a:effectLst/>
                <a:latin typeface="+mn-lt"/>
                <a:ea typeface="+mn-ea"/>
                <a:cs typeface="+mn-cs"/>
              </a:rPr>
              <a:t> (commonly shortened to </a:t>
            </a:r>
            <a:r>
              <a:rPr lang="en-US" sz="1200" b="1" i="0" u="none" strike="noStrike" kern="1200" dirty="0">
                <a:solidFill>
                  <a:schemeClr val="tx1"/>
                </a:solidFill>
                <a:effectLst/>
                <a:latin typeface="+mn-lt"/>
                <a:ea typeface="+mn-ea"/>
                <a:cs typeface="+mn-cs"/>
              </a:rPr>
              <a:t>killer app</a:t>
            </a:r>
            <a:r>
              <a:rPr lang="en-US" sz="1200" b="0" i="0" u="none" strike="noStrike" kern="1200" dirty="0">
                <a:solidFill>
                  <a:schemeClr val="tx1"/>
                </a:solidFill>
                <a:effectLst/>
                <a:latin typeface="+mn-lt"/>
                <a:ea typeface="+mn-ea"/>
                <a:cs typeface="+mn-cs"/>
              </a:rPr>
              <a:t>) is any </a:t>
            </a:r>
            <a:r>
              <a:rPr lang="en-US" sz="1200" b="0" i="0" u="none" strike="noStrike" kern="1200" dirty="0">
                <a:solidFill>
                  <a:schemeClr val="tx1"/>
                </a:solidFill>
                <a:effectLst/>
                <a:latin typeface="+mn-lt"/>
                <a:ea typeface="+mn-ea"/>
                <a:cs typeface="+mn-cs"/>
                <a:hlinkClick r:id="rId3" tooltip="Computer program"/>
              </a:rPr>
              <a:t>computer program</a:t>
            </a:r>
            <a:r>
              <a:rPr lang="en-US" sz="1200" b="0" i="0" u="none" strike="noStrike" kern="1200" dirty="0">
                <a:solidFill>
                  <a:schemeClr val="tx1"/>
                </a:solidFill>
                <a:effectLst/>
                <a:latin typeface="+mn-lt"/>
                <a:ea typeface="+mn-ea"/>
                <a:cs typeface="+mn-cs"/>
              </a:rPr>
              <a:t> that is so necessary or desirable that it proves the core value of some larger technology, such as </a:t>
            </a:r>
            <a:r>
              <a:rPr lang="en-US" sz="1200" b="0" i="0" u="none" strike="noStrike" kern="1200" dirty="0">
                <a:solidFill>
                  <a:schemeClr val="tx1"/>
                </a:solidFill>
                <a:effectLst/>
                <a:latin typeface="+mn-lt"/>
                <a:ea typeface="+mn-ea"/>
                <a:cs typeface="+mn-cs"/>
                <a:hlinkClick r:id="rId4" tooltip="Computer hardware"/>
              </a:rPr>
              <a:t>computer hardware</a:t>
            </a:r>
            <a:r>
              <a:rPr lang="en-US" sz="1200" b="0" i="0" u="none" strike="noStrike" kern="1200" dirty="0">
                <a:solidFill>
                  <a:schemeClr val="tx1"/>
                </a:solidFill>
                <a:effectLst/>
                <a:latin typeface="+mn-lt"/>
                <a:ea typeface="+mn-ea"/>
                <a:cs typeface="+mn-cs"/>
              </a:rPr>
              <a:t>, a </a:t>
            </a:r>
            <a:r>
              <a:rPr lang="en-US" sz="1200" b="0" i="0" u="none" strike="noStrike" kern="1200" dirty="0">
                <a:solidFill>
                  <a:schemeClr val="tx1"/>
                </a:solidFill>
                <a:effectLst/>
                <a:latin typeface="+mn-lt"/>
                <a:ea typeface="+mn-ea"/>
                <a:cs typeface="+mn-cs"/>
                <a:hlinkClick r:id="rId5" tooltip="Video game console"/>
              </a:rPr>
              <a:t>gaming console</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Software"/>
              </a:rPr>
              <a:t>software</a:t>
            </a:r>
            <a:r>
              <a:rPr lang="en-US" sz="1200" b="0" i="0" u="none" strike="noStrike" kern="1200" dirty="0">
                <a:solidFill>
                  <a:schemeClr val="tx1"/>
                </a:solidFill>
                <a:effectLst/>
                <a:latin typeface="+mn-lt"/>
                <a:ea typeface="+mn-ea"/>
                <a:cs typeface="+mn-cs"/>
              </a:rPr>
              <a:t>, a </a:t>
            </a:r>
            <a:r>
              <a:rPr lang="en-US" sz="1200" b="0" i="0" u="none" strike="noStrike" kern="1200" dirty="0">
                <a:solidFill>
                  <a:schemeClr val="tx1"/>
                </a:solidFill>
                <a:effectLst/>
                <a:latin typeface="+mn-lt"/>
                <a:ea typeface="+mn-ea"/>
                <a:cs typeface="+mn-cs"/>
                <a:hlinkClick r:id="rId7" tooltip="Programming language"/>
              </a:rPr>
              <a:t>programming language</a:t>
            </a:r>
            <a:r>
              <a:rPr lang="en-US" sz="1200" b="0" i="0" u="none" strike="noStrike" kern="1200" dirty="0">
                <a:solidFill>
                  <a:schemeClr val="tx1"/>
                </a:solidFill>
                <a:effectLst/>
                <a:latin typeface="+mn-lt"/>
                <a:ea typeface="+mn-ea"/>
                <a:cs typeface="+mn-cs"/>
              </a:rPr>
              <a:t>, a </a:t>
            </a:r>
            <a:r>
              <a:rPr lang="en-US" sz="1200" b="0" i="0" u="none" strike="noStrike" kern="1200" dirty="0">
                <a:solidFill>
                  <a:schemeClr val="tx1"/>
                </a:solidFill>
                <a:effectLst/>
                <a:latin typeface="+mn-lt"/>
                <a:ea typeface="+mn-ea"/>
                <a:cs typeface="+mn-cs"/>
                <a:hlinkClick r:id="rId8" tooltip="Software platform"/>
              </a:rPr>
              <a:t>software platform</a:t>
            </a:r>
            <a:r>
              <a:rPr lang="en-US" sz="1200" b="0" i="0" u="none" strike="noStrike" kern="1200" dirty="0">
                <a:solidFill>
                  <a:schemeClr val="tx1"/>
                </a:solidFill>
                <a:effectLst/>
                <a:latin typeface="+mn-lt"/>
                <a:ea typeface="+mn-ea"/>
                <a:cs typeface="+mn-cs"/>
              </a:rPr>
              <a:t>, or an </a:t>
            </a:r>
            <a:r>
              <a:rPr lang="en-US" sz="1200" b="0" i="0" u="none" strike="noStrike" kern="1200" dirty="0">
                <a:solidFill>
                  <a:schemeClr val="tx1"/>
                </a:solidFill>
                <a:effectLst/>
                <a:latin typeface="+mn-lt"/>
                <a:ea typeface="+mn-ea"/>
                <a:cs typeface="+mn-cs"/>
                <a:hlinkClick r:id="rId9" tooltip="Operating system"/>
              </a:rPr>
              <a:t>operating system</a:t>
            </a:r>
            <a:r>
              <a:rPr lang="en-US" sz="1200" b="0" i="0" u="none" strike="noStrike"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0"/>
              </a:rPr>
              <a:t>[1]</a:t>
            </a:r>
            <a:r>
              <a:rPr lang="en-US" sz="1200" b="0" i="0" u="none" strike="noStrike" kern="1200" dirty="0">
                <a:solidFill>
                  <a:schemeClr val="tx1"/>
                </a:solidFill>
                <a:effectLst/>
                <a:latin typeface="+mn-lt"/>
                <a:ea typeface="+mn-ea"/>
                <a:cs typeface="+mn-cs"/>
              </a:rPr>
              <a:t> In other words, consumers would buy the (usually expensive) hardware just to run that application. A killer app can substantially increase sales of the platform on which it runs.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4</a:t>
            </a:fld>
            <a:endParaRPr lang="en-US"/>
          </a:p>
        </p:txBody>
      </p:sp>
    </p:spTree>
    <p:extLst>
      <p:ext uri="{BB962C8B-B14F-4D97-AF65-F5344CB8AC3E}">
        <p14:creationId xmlns:p14="http://schemas.microsoft.com/office/powerpoint/2010/main" val="86756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If no items are found, the failure should be indicated clearly</a:t>
            </a:r>
          </a:p>
          <a:p>
            <a:r>
              <a:rPr lang="en-US" dirty="0"/>
              <a:t>When</a:t>
            </a:r>
            <a:r>
              <a:rPr lang="en-US" baseline="0" dirty="0"/>
              <a:t> results are presented in a list, it is common to return only about 20 results, but larger initial sets are preferable for those with high band-width and large displays.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27</a:t>
            </a:fld>
            <a:endParaRPr lang="en-US"/>
          </a:p>
        </p:txBody>
      </p:sp>
    </p:spTree>
    <p:extLst>
      <p:ext uri="{BB962C8B-B14F-4D97-AF65-F5344CB8AC3E}">
        <p14:creationId xmlns:p14="http://schemas.microsoft.com/office/powerpoint/2010/main" val="267872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Searching for Annapolis on the real estate website Zillow returns a list of houses and dots displayed on a map. </a:t>
            </a:r>
          </a:p>
          <a:p>
            <a:pPr marL="171450" indent="-171450">
              <a:buFont typeface="Arial" panose="020B0604020202020204" pitchFamily="34" charset="0"/>
              <a:buChar char="•"/>
            </a:pPr>
            <a:r>
              <a:rPr lang="en-US" dirty="0"/>
              <a:t>The two windows are coordinated; when the cursor hovers over a house in the result list, the location of the house is indicated on the map. </a:t>
            </a:r>
          </a:p>
          <a:p>
            <a:pPr marL="171450" indent="-171450">
              <a:buFont typeface="Arial" panose="020B0604020202020204" pitchFamily="34" charset="0"/>
              <a:buChar char="•"/>
            </a:pPr>
            <a:r>
              <a:rPr lang="en-US" dirty="0"/>
              <a:t>A click on the house would bring all the details displayed in an overlapping window.</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28</a:t>
            </a:fld>
            <a:endParaRPr lang="en-US"/>
          </a:p>
        </p:txBody>
      </p:sp>
    </p:spTree>
    <p:extLst>
      <p:ext uri="{BB962C8B-B14F-4D97-AF65-F5344CB8AC3E}">
        <p14:creationId xmlns:p14="http://schemas.microsoft.com/office/powerpoint/2010/main" val="457587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 search for “user interface” powered by </a:t>
            </a:r>
            <a:r>
              <a:rPr lang="en-US" dirty="0" err="1"/>
              <a:t>SummonTM</a:t>
            </a:r>
            <a:r>
              <a:rPr lang="en-US" dirty="0"/>
              <a:t> for a university library catalog returns a very large number of results</a:t>
            </a:r>
          </a:p>
          <a:p>
            <a:pPr marL="171450" indent="-171450">
              <a:buFont typeface="Arial" panose="020B0604020202020204" pitchFamily="34" charset="0"/>
              <a:buChar char="•"/>
            </a:pPr>
            <a:r>
              <a:rPr lang="en-US" dirty="0"/>
              <a:t>On the left users can see the number of results for categories organized by Content Type, Subject Terms, or Publication dates. It provides an overview of the results, reveals how the search was done (e.g. here the default search does not return dissertations) and facilitates further refinement of the search.  </a:t>
            </a:r>
          </a:p>
          <a:p>
            <a:pPr marL="171450" indent="-171450">
              <a:buFont typeface="Arial" panose="020B0604020202020204" pitchFamily="34" charset="0"/>
              <a:buChar char="•"/>
            </a:pPr>
            <a:r>
              <a:rPr lang="en-US" dirty="0"/>
              <a:t>The menu at the upper right allows users to sort results by relevance or by date.  Help is available with a “Chat now” button, to chat with a librarian. </a:t>
            </a:r>
          </a:p>
        </p:txBody>
      </p:sp>
      <p:sp>
        <p:nvSpPr>
          <p:cNvPr id="4" name="灯片编号占位符 3"/>
          <p:cNvSpPr>
            <a:spLocks noGrp="1"/>
          </p:cNvSpPr>
          <p:nvPr>
            <p:ph type="sldNum" sz="quarter" idx="10"/>
          </p:nvPr>
        </p:nvSpPr>
        <p:spPr/>
        <p:txBody>
          <a:bodyPr/>
          <a:lstStyle/>
          <a:p>
            <a:fld id="{79B504C9-A449-4DFC-821B-2841C70D7394}" type="slidenum">
              <a:rPr lang="en-US" smtClean="0"/>
              <a:t>29</a:t>
            </a:fld>
            <a:endParaRPr lang="en-US"/>
          </a:p>
        </p:txBody>
      </p:sp>
    </p:spTree>
    <p:extLst>
      <p:ext uri="{BB962C8B-B14F-4D97-AF65-F5344CB8AC3E}">
        <p14:creationId xmlns:p14="http://schemas.microsoft.com/office/powerpoint/2010/main" val="206012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nSpace</a:t>
            </a:r>
            <a:r>
              <a:rPr lang="en-US" dirty="0"/>
              <a:t> Sandbox®, from Uncharted Software™ allows multiple analysts to organize and present the evidence gathered from research</a:t>
            </a:r>
          </a:p>
          <a:p>
            <a:r>
              <a:rPr lang="en-US" dirty="0"/>
              <a:t>A variety of tools such as node and link diagramming, automatic source attribution, recursive evidence marshalling, timeline construction, etc. provide support for analysis and reporting </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32</a:t>
            </a:fld>
            <a:endParaRPr lang="en-US"/>
          </a:p>
        </p:txBody>
      </p:sp>
    </p:spTree>
    <p:extLst>
      <p:ext uri="{BB962C8B-B14F-4D97-AF65-F5344CB8AC3E}">
        <p14:creationId xmlns:p14="http://schemas.microsoft.com/office/powerpoint/2010/main" val="2617016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After using a form fill-in to provide the location (Chicago) and dates results are displayed in a traditional list or a map </a:t>
            </a:r>
          </a:p>
          <a:p>
            <a:r>
              <a:rPr lang="en-US" dirty="0"/>
              <a:t>The map provides an overview of the location of the hotels and can be zoomed to narrow the results. It was also augmented with a visualization of the popular sightseeing areas.   </a:t>
            </a:r>
          </a:p>
          <a:p>
            <a:r>
              <a:rPr lang="en-US" dirty="0"/>
              <a:t>On the left menus are available to narrow down the categorical values, and sliders for numerical values</a:t>
            </a:r>
          </a:p>
          <a:p>
            <a:r>
              <a:rPr lang="en-US" dirty="0"/>
              <a:t>Price is important so the average price is provided for each category values </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35</a:t>
            </a:fld>
            <a:endParaRPr lang="en-US"/>
          </a:p>
        </p:txBody>
      </p:sp>
    </p:spTree>
    <p:extLst>
      <p:ext uri="{BB962C8B-B14F-4D97-AF65-F5344CB8AC3E}">
        <p14:creationId xmlns:p14="http://schemas.microsoft.com/office/powerpoint/2010/main" val="247398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Here users searched for “REI tents” and then browsed different tents by selecting values for multiple categories</a:t>
            </a:r>
          </a:p>
          <a:p>
            <a:r>
              <a:rPr lang="en-US" dirty="0"/>
              <a:t>The selected filters are clearly indicated at the top with black background, making easy for users to review the constraints and remove them</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37</a:t>
            </a:fld>
            <a:endParaRPr lang="en-US"/>
          </a:p>
        </p:txBody>
      </p:sp>
    </p:spTree>
    <p:extLst>
      <p:ext uri="{BB962C8B-B14F-4D97-AF65-F5344CB8AC3E}">
        <p14:creationId xmlns:p14="http://schemas.microsoft.com/office/powerpoint/2010/main" val="127897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Form filling, dynamic queries, and faceted search allow users to specify fairly complex queries. A subset of Boolean queries is possible (</a:t>
            </a:r>
            <a:r>
              <a:rPr lang="en-US" dirty="0" err="1"/>
              <a:t>Ors</a:t>
            </a:r>
            <a:r>
              <a:rPr lang="en-US" dirty="0"/>
              <a:t> between attribute values and ANDs</a:t>
            </a:r>
            <a:r>
              <a:rPr lang="en-US" baseline="0" dirty="0"/>
              <a:t> between attributes</a:t>
            </a:r>
            <a:r>
              <a:rPr lang="en-US" dirty="0"/>
              <a:t>), but some users may want even</a:t>
            </a:r>
            <a:r>
              <a:rPr lang="en-US" baseline="0" dirty="0"/>
              <a:t> more control over their queries.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40</a:t>
            </a:fld>
            <a:endParaRPr lang="en-US"/>
          </a:p>
        </p:txBody>
      </p:sp>
    </p:spTree>
    <p:extLst>
      <p:ext uri="{BB962C8B-B14F-4D97-AF65-F5344CB8AC3E}">
        <p14:creationId xmlns:p14="http://schemas.microsoft.com/office/powerpoint/2010/main" val="425210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“Magic View” of Yahoo photos automatically generates topic tags for each photo</a:t>
            </a:r>
          </a:p>
          <a:p>
            <a:pPr lvl="1"/>
            <a:r>
              <a:rPr lang="en-US" dirty="0"/>
              <a:t>Here users selected the photos with flowers </a:t>
            </a:r>
          </a:p>
          <a:p>
            <a:pPr lvl="1"/>
            <a:r>
              <a:rPr lang="en-US" dirty="0"/>
              <a:t>Three photos are selected and ready to be shared </a:t>
            </a:r>
          </a:p>
          <a:p>
            <a:pPr lvl="1"/>
            <a:r>
              <a:rPr lang="en-US" dirty="0"/>
              <a:t>The privacy setting is visible and can be changed with a menu</a:t>
            </a:r>
          </a:p>
        </p:txBody>
      </p:sp>
      <p:sp>
        <p:nvSpPr>
          <p:cNvPr id="4" name="灯片编号占位符 3"/>
          <p:cNvSpPr>
            <a:spLocks noGrp="1"/>
          </p:cNvSpPr>
          <p:nvPr>
            <p:ph type="sldNum" sz="quarter" idx="10"/>
          </p:nvPr>
        </p:nvSpPr>
        <p:spPr/>
        <p:txBody>
          <a:bodyPr/>
          <a:lstStyle/>
          <a:p>
            <a:fld id="{79B504C9-A449-4DFC-821B-2841C70D7394}" type="slidenum">
              <a:rPr lang="en-US" smtClean="0"/>
              <a:t>45</a:t>
            </a:fld>
            <a:endParaRPr lang="en-US"/>
          </a:p>
        </p:txBody>
      </p:sp>
    </p:spTree>
    <p:extLst>
      <p:ext uri="{BB962C8B-B14F-4D97-AF65-F5344CB8AC3E}">
        <p14:creationId xmlns:p14="http://schemas.microsoft.com/office/powerpoint/2010/main" val="850252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a:t>
            </a:r>
            <a:r>
              <a:rPr lang="en-US" dirty="0" err="1"/>
              <a:t>ForkBrowser</a:t>
            </a:r>
            <a:r>
              <a:rPr lang="en-US" dirty="0"/>
              <a:t> of the </a:t>
            </a:r>
            <a:r>
              <a:rPr lang="en-US" dirty="0" err="1"/>
              <a:t>MediaMill</a:t>
            </a:r>
            <a:r>
              <a:rPr lang="en-US" dirty="0"/>
              <a:t> semantic video search engine (de </a:t>
            </a:r>
            <a:r>
              <a:rPr lang="en-US" dirty="0" err="1"/>
              <a:t>Rooij</a:t>
            </a:r>
            <a:r>
              <a:rPr lang="en-US" dirty="0"/>
              <a:t>, 2008) which allows the user to browse the video collection along various dimensions exploring different characteristics of the collection</a:t>
            </a:r>
          </a:p>
        </p:txBody>
      </p:sp>
      <p:sp>
        <p:nvSpPr>
          <p:cNvPr id="4" name="灯片编号占位符 3"/>
          <p:cNvSpPr>
            <a:spLocks noGrp="1"/>
          </p:cNvSpPr>
          <p:nvPr>
            <p:ph type="sldNum" sz="quarter" idx="10"/>
          </p:nvPr>
        </p:nvSpPr>
        <p:spPr/>
        <p:txBody>
          <a:bodyPr/>
          <a:lstStyle/>
          <a:p>
            <a:fld id="{79B504C9-A449-4DFC-821B-2841C70D7394}" type="slidenum">
              <a:rPr lang="en-US" smtClean="0"/>
              <a:t>46</a:t>
            </a:fld>
            <a:endParaRPr lang="en-US"/>
          </a:p>
        </p:txBody>
      </p:sp>
    </p:spTree>
    <p:extLst>
      <p:ext uri="{BB962C8B-B14F-4D97-AF65-F5344CB8AC3E}">
        <p14:creationId xmlns:p14="http://schemas.microsoft.com/office/powerpoint/2010/main" val="171640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a:solidFill>
                  <a:schemeClr val="tx1"/>
                </a:solidFill>
                <a:effectLst/>
                <a:latin typeface="+mn-lt"/>
                <a:ea typeface="+mn-ea"/>
                <a:cs typeface="+mn-cs"/>
              </a:rPr>
              <a:t>BoW</a:t>
            </a:r>
            <a:r>
              <a:rPr lang="zh-CN" altLang="en-US" sz="1200" b="0" i="0" kern="1200" dirty="0">
                <a:solidFill>
                  <a:schemeClr val="tx1"/>
                </a:solidFill>
                <a:effectLst/>
                <a:latin typeface="+mn-lt"/>
                <a:ea typeface="+mn-ea"/>
                <a:cs typeface="+mn-cs"/>
              </a:rPr>
              <a:t>模型最初应用于文本处理领域，用来对文档进行分类和识别。</a:t>
            </a:r>
            <a:r>
              <a:rPr lang="en-US" altLang="zh-CN" sz="1200" b="0" i="0" kern="1200" dirty="0" err="1">
                <a:solidFill>
                  <a:schemeClr val="tx1"/>
                </a:solidFill>
                <a:effectLst/>
                <a:latin typeface="+mn-lt"/>
                <a:ea typeface="+mn-ea"/>
                <a:cs typeface="+mn-cs"/>
              </a:rPr>
              <a:t>BoW</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模型因为其简单有效的优点而得到了广泛的应用。其基本原理可以用以下例子来给予描述。给定两句简单的文档：</a:t>
            </a:r>
          </a:p>
          <a:p>
            <a:r>
              <a:rPr lang="zh-CN" altLang="en-US" sz="1200" b="0" i="0" kern="1200" dirty="0">
                <a:solidFill>
                  <a:schemeClr val="tx1"/>
                </a:solidFill>
                <a:effectLst/>
                <a:latin typeface="+mn-lt"/>
                <a:ea typeface="+mn-ea"/>
                <a:cs typeface="+mn-cs"/>
              </a:rPr>
              <a:t>文档 </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：“我喜欢跳舞，小明也喜欢。”</a:t>
            </a:r>
          </a:p>
          <a:p>
            <a:r>
              <a:rPr lang="zh-CN" altLang="en-US" sz="1200" b="0" i="0" kern="1200" dirty="0">
                <a:solidFill>
                  <a:schemeClr val="tx1"/>
                </a:solidFill>
                <a:effectLst/>
                <a:latin typeface="+mn-lt"/>
                <a:ea typeface="+mn-ea"/>
                <a:cs typeface="+mn-cs"/>
              </a:rPr>
              <a:t>文档 </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：“我也喜欢唱歌。”</a:t>
            </a:r>
          </a:p>
          <a:p>
            <a:r>
              <a:rPr lang="zh-CN" altLang="en-US" sz="1200" b="0" i="0" kern="1200" dirty="0">
                <a:solidFill>
                  <a:schemeClr val="tx1"/>
                </a:solidFill>
                <a:effectLst/>
                <a:latin typeface="+mn-lt"/>
                <a:ea typeface="+mn-ea"/>
                <a:cs typeface="+mn-cs"/>
              </a:rPr>
              <a:t>基于以上这两个文档，便可以构造一个由文档中的关键词组成的词典：</a:t>
            </a:r>
          </a:p>
          <a:p>
            <a:r>
              <a:rPr lang="zh-CN" altLang="en-US" sz="1200" b="1" i="0" kern="1200" dirty="0">
                <a:solidFill>
                  <a:schemeClr val="tx1"/>
                </a:solidFill>
                <a:effectLst/>
                <a:latin typeface="+mn-lt"/>
                <a:ea typeface="+mn-ea"/>
                <a:cs typeface="+mn-cs"/>
              </a:rPr>
              <a:t>词典</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我”，</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喜欢”，</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跳舞”，</a:t>
            </a:r>
            <a:r>
              <a:rPr lang="en-US" altLang="zh-CN" sz="1200" b="0" i="0" kern="1200" dirty="0">
                <a:solidFill>
                  <a:schemeClr val="tx1"/>
                </a:solidFill>
                <a:effectLst/>
                <a:latin typeface="+mn-lt"/>
                <a:ea typeface="+mn-ea"/>
                <a:cs typeface="+mn-cs"/>
              </a:rPr>
              <a:t>4:“</a:t>
            </a:r>
            <a:r>
              <a:rPr lang="zh-CN" altLang="en-US" sz="1200" b="0" i="0" kern="1200" dirty="0">
                <a:solidFill>
                  <a:schemeClr val="tx1"/>
                </a:solidFill>
                <a:effectLst/>
                <a:latin typeface="+mn-lt"/>
                <a:ea typeface="+mn-ea"/>
                <a:cs typeface="+mn-cs"/>
              </a:rPr>
              <a:t>小明”，</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也”，</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唱歌”</a:t>
            </a:r>
            <a:r>
              <a:rPr lang="en-US" altLang="zh-CN" sz="1200" b="0" i="0" kern="1200" dirty="0">
                <a:solidFill>
                  <a:schemeClr val="tx1"/>
                </a:solidFill>
                <a:effectLst/>
                <a:latin typeface="+mn-lt"/>
                <a:ea typeface="+mn-ea"/>
                <a:cs typeface="+mn-cs"/>
              </a:rPr>
              <a:t>}</a:t>
            </a:r>
          </a:p>
          <a:p>
            <a:r>
              <a:rPr lang="zh-CN" altLang="en-US" sz="1200" b="0" i="0" kern="1200" dirty="0">
                <a:solidFill>
                  <a:schemeClr val="tx1"/>
                </a:solidFill>
                <a:effectLst/>
                <a:latin typeface="+mn-lt"/>
                <a:ea typeface="+mn-ea"/>
                <a:cs typeface="+mn-cs"/>
              </a:rPr>
              <a:t>这个词典一共包含</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个不同的词语，利用词典的索引号，上面两个文档每一个都可以用一个</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维向量表示（用整数数字</a:t>
            </a:r>
            <a:r>
              <a:rPr lang="en-US" altLang="zh-CN" sz="1200" b="0" i="0" kern="1200" dirty="0">
                <a:solidFill>
                  <a:schemeClr val="tx1"/>
                </a:solidFill>
                <a:effectLst/>
                <a:latin typeface="+mn-lt"/>
                <a:ea typeface="+mn-ea"/>
                <a:cs typeface="+mn-cs"/>
              </a:rPr>
              <a:t>0~n</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n</a:t>
            </a:r>
            <a:r>
              <a:rPr lang="zh-CN" altLang="en-US" sz="1200" b="0" i="0" kern="1200" dirty="0">
                <a:solidFill>
                  <a:schemeClr val="tx1"/>
                </a:solidFill>
                <a:effectLst/>
                <a:latin typeface="+mn-lt"/>
                <a:ea typeface="+mn-ea"/>
                <a:cs typeface="+mn-cs"/>
              </a:rPr>
              <a:t>为正整数）表示某个单词在文档中出现的次数。这样，根据各个文档中关键词出现的次数，便可以将上述两个文档分别表示成向量的形式：</a:t>
            </a:r>
          </a:p>
          <a:p>
            <a:r>
              <a:rPr lang="zh-CN" altLang="en-US" sz="1200" b="0" i="0" kern="1200" dirty="0">
                <a:solidFill>
                  <a:schemeClr val="tx1"/>
                </a:solidFill>
                <a:effectLst/>
                <a:latin typeface="+mn-lt"/>
                <a:ea typeface="+mn-ea"/>
                <a:cs typeface="+mn-cs"/>
              </a:rPr>
              <a:t>文档 </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[1, 2, 1, 1, 1, 0]</a:t>
            </a:r>
          </a:p>
          <a:p>
            <a:r>
              <a:rPr lang="zh-CN" altLang="en-US" sz="1200" b="0" i="0" kern="1200" dirty="0">
                <a:solidFill>
                  <a:schemeClr val="tx1"/>
                </a:solidFill>
                <a:effectLst/>
                <a:latin typeface="+mn-lt"/>
                <a:ea typeface="+mn-ea"/>
                <a:cs typeface="+mn-cs"/>
              </a:rPr>
              <a:t>文档 </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[1, 1, 0, 0, 1, 1]</a:t>
            </a:r>
          </a:p>
          <a:p>
            <a:endParaRPr lang="zh-CN" alt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8</a:t>
            </a:fld>
            <a:endParaRPr lang="en-US"/>
          </a:p>
        </p:txBody>
      </p:sp>
    </p:spTree>
    <p:extLst>
      <p:ext uri="{BB962C8B-B14F-4D97-AF65-F5344CB8AC3E}">
        <p14:creationId xmlns:p14="http://schemas.microsoft.com/office/powerpoint/2010/main" val="21659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IE</a:t>
            </a:r>
            <a:r>
              <a:rPr lang="zh-CN" altLang="en-US" sz="1200" b="0" i="0" kern="1200" dirty="0">
                <a:solidFill>
                  <a:schemeClr val="tx1"/>
                </a:solidFill>
                <a:effectLst/>
                <a:latin typeface="+mn-lt"/>
                <a:ea typeface="+mn-ea"/>
                <a:cs typeface="+mn-cs"/>
              </a:rPr>
              <a:t>的目标是</a:t>
            </a:r>
            <a:r>
              <a:rPr lang="zh-CN" altLang="en-US" sz="1200" b="1" i="0" kern="1200" dirty="0">
                <a:solidFill>
                  <a:schemeClr val="tx1"/>
                </a:solidFill>
                <a:effectLst/>
                <a:latin typeface="+mn-lt"/>
                <a:ea typeface="+mn-ea"/>
                <a:cs typeface="+mn-cs"/>
              </a:rPr>
              <a:t>从文档中获取相关的信息</a:t>
            </a:r>
            <a:r>
              <a:rPr lang="zh-CN" altLang="en-US" sz="1200" b="0" i="0" kern="1200" dirty="0">
                <a:solidFill>
                  <a:schemeClr val="tx1"/>
                </a:solidFill>
                <a:effectLst/>
                <a:latin typeface="+mn-lt"/>
                <a:ea typeface="+mn-ea"/>
                <a:cs typeface="+mn-cs"/>
              </a:rPr>
              <a:t>。</a:t>
            </a:r>
            <a:r>
              <a:rPr lang="en-US" altLang="zh-CN" dirty="0"/>
              <a:t>20</a:t>
            </a:r>
            <a:r>
              <a:rPr lang="zh-CN" altLang="en-US" dirty="0"/>
              <a:t>世纪</a:t>
            </a:r>
            <a:r>
              <a:rPr lang="en-US" altLang="zh-CN" dirty="0"/>
              <a:t>90</a:t>
            </a:r>
            <a:r>
              <a:rPr lang="zh-CN" altLang="en-US" dirty="0"/>
              <a:t>年代初，人们开始关注信息提取</a:t>
            </a:r>
            <a:r>
              <a:rPr lang="en-US" altLang="zh-CN" dirty="0"/>
              <a:t>(information </a:t>
            </a:r>
            <a:r>
              <a:rPr lang="en-US" altLang="zh-CN" dirty="0" err="1"/>
              <a:t>extration</a:t>
            </a:r>
            <a:r>
              <a:rPr lang="en-US" altLang="zh-CN" dirty="0"/>
              <a:t>)</a:t>
            </a:r>
            <a:r>
              <a:rPr lang="zh-CN" altLang="en-US" dirty="0"/>
              <a:t>相关研究。之后信息提取算法方面取得很大进展，自动识别命名实体</a:t>
            </a:r>
            <a:r>
              <a:rPr lang="en-US" altLang="zh-CN" dirty="0"/>
              <a:t>(</a:t>
            </a:r>
            <a:r>
              <a:rPr lang="zh-CN" altLang="en-US" dirty="0"/>
              <a:t>人名、组织名等</a:t>
            </a:r>
            <a:r>
              <a:rPr lang="en-US" altLang="zh-CN" dirty="0"/>
              <a:t>)</a:t>
            </a:r>
            <a:r>
              <a:rPr lang="zh-CN" altLang="en-US" dirty="0"/>
              <a:t>方面取得巨大进步。随着</a:t>
            </a:r>
            <a:r>
              <a:rPr lang="en-US" altLang="zh-CN" dirty="0"/>
              <a:t>Web</a:t>
            </a:r>
            <a:r>
              <a:rPr lang="zh-CN" altLang="en-US" dirty="0"/>
              <a:t>的出现和繁荣，</a:t>
            </a:r>
            <a:r>
              <a:rPr lang="en-US" altLang="zh-CN" dirty="0"/>
              <a:t>IE</a:t>
            </a:r>
            <a:r>
              <a:rPr lang="zh-CN" altLang="en-US" dirty="0"/>
              <a:t>研究人员逐渐将兴趣转移到</a:t>
            </a:r>
            <a:r>
              <a:rPr lang="en-US" altLang="zh-CN" dirty="0"/>
              <a:t>Web</a:t>
            </a:r>
            <a:r>
              <a:rPr lang="zh-CN" altLang="en-US" dirty="0"/>
              <a:t>网页信息提取的研究上。其中比较知名的项目是卡耐基梅隆大学自动学习和发现中心的</a:t>
            </a:r>
            <a:r>
              <a:rPr lang="en-US" altLang="zh-CN" dirty="0"/>
              <a:t>Web</a:t>
            </a:r>
            <a:r>
              <a:rPr lang="zh-CN" altLang="en-US" dirty="0"/>
              <a:t>挖掘项目，他们采用机器学习算法，目标是通过训练自动地从</a:t>
            </a:r>
            <a:r>
              <a:rPr lang="en-US" altLang="zh-CN" dirty="0"/>
              <a:t>Web</a:t>
            </a:r>
            <a:r>
              <a:rPr lang="zh-CN" altLang="en-US" dirty="0"/>
              <a:t>中提取信息。</a:t>
            </a:r>
            <a:endParaRPr lang="en-US" altLang="zh-CN" dirty="0"/>
          </a:p>
          <a:p>
            <a:r>
              <a:rPr lang="zh-CN" altLang="en-US" sz="1200" b="0" i="0" kern="1200" dirty="0">
                <a:solidFill>
                  <a:schemeClr val="tx1"/>
                </a:solidFill>
                <a:effectLst/>
                <a:latin typeface="+mn-lt"/>
                <a:ea typeface="+mn-ea"/>
                <a:cs typeface="+mn-cs"/>
              </a:rPr>
              <a:t>信息抽取主要包括三个子任务：</a:t>
            </a:r>
          </a:p>
          <a:p>
            <a:r>
              <a:rPr lang="zh-CN" altLang="en-US" sz="1200" b="0" i="0" kern="1200" dirty="0">
                <a:solidFill>
                  <a:schemeClr val="tx1"/>
                </a:solidFill>
                <a:effectLst/>
                <a:latin typeface="+mn-lt"/>
                <a:ea typeface="+mn-ea"/>
                <a:cs typeface="+mn-cs"/>
              </a:rPr>
              <a:t>实体抽取与链指：也就是命名实体识别</a:t>
            </a:r>
          </a:p>
          <a:p>
            <a:r>
              <a:rPr lang="zh-CN" altLang="en-US" sz="1200" b="0" i="0" kern="1200" dirty="0">
                <a:solidFill>
                  <a:schemeClr val="tx1"/>
                </a:solidFill>
                <a:effectLst/>
                <a:latin typeface="+mn-lt"/>
                <a:ea typeface="+mn-ea"/>
                <a:cs typeface="+mn-cs"/>
              </a:rPr>
              <a:t>关系抽取：通常我们说的三元组</a:t>
            </a:r>
            <a:r>
              <a:rPr lang="en-US" altLang="zh-CN" sz="1200" b="0" i="0" kern="1200" dirty="0">
                <a:solidFill>
                  <a:schemeClr val="tx1"/>
                </a:solidFill>
                <a:effectLst/>
                <a:latin typeface="+mn-lt"/>
                <a:ea typeface="+mn-ea"/>
                <a:cs typeface="+mn-cs"/>
              </a:rPr>
              <a:t>(triple)</a:t>
            </a:r>
            <a:r>
              <a:rPr lang="zh-CN" altLang="en-US" sz="1200" b="0" i="0" kern="1200" dirty="0">
                <a:solidFill>
                  <a:schemeClr val="tx1"/>
                </a:solidFill>
                <a:effectLst/>
                <a:latin typeface="+mn-lt"/>
                <a:ea typeface="+mn-ea"/>
                <a:cs typeface="+mn-cs"/>
              </a:rPr>
              <a:t>抽取，主要用于抽取实体间的关系</a:t>
            </a:r>
          </a:p>
          <a:p>
            <a:r>
              <a:rPr lang="zh-CN" altLang="en-US" sz="1200" b="0" i="0" kern="1200" dirty="0">
                <a:solidFill>
                  <a:schemeClr val="tx1"/>
                </a:solidFill>
                <a:effectLst/>
                <a:latin typeface="+mn-lt"/>
                <a:ea typeface="+mn-ea"/>
                <a:cs typeface="+mn-cs"/>
              </a:rPr>
              <a:t>事件抽取：相当于一种多元关系的抽取</a:t>
            </a:r>
          </a:p>
          <a:p>
            <a:endParaRPr lang="zh-CN" alt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15</a:t>
            </a:fld>
            <a:endParaRPr lang="en-US"/>
          </a:p>
        </p:txBody>
      </p:sp>
    </p:spTree>
    <p:extLst>
      <p:ext uri="{BB962C8B-B14F-4D97-AF65-F5344CB8AC3E}">
        <p14:creationId xmlns:p14="http://schemas.microsoft.com/office/powerpoint/2010/main" val="260780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dirty="0"/>
              <a:t>Lexis-Nexis</a:t>
            </a:r>
            <a:r>
              <a:rPr lang="zh-CN" altLang="en-US" dirty="0"/>
              <a:t>：</a:t>
            </a:r>
            <a:r>
              <a:rPr lang="en-US" altLang="zh-CN" dirty="0"/>
              <a:t>https://www.lexisnexis.com/en-us/home.page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dirty="0"/>
              <a:t>MEDLINE</a:t>
            </a:r>
            <a:r>
              <a:rPr lang="zh-CN" altLang="en-US" dirty="0"/>
              <a:t>：</a:t>
            </a:r>
            <a:r>
              <a:rPr lang="en-US" altLang="zh-CN" dirty="0"/>
              <a:t>http://apps.webofknowledge.com/MEDLINE_GeneralSearch_input.do?product=MEDLINE&amp;SID=6A6XNJoyDgTMuZMufuU&amp;search_mode=GeneralSearch</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dirty="0"/>
          </a:p>
          <a:p>
            <a:r>
              <a:rPr lang="en-US" altLang="zh-CN" sz="1200" b="0" i="0" kern="1200" dirty="0">
                <a:solidFill>
                  <a:schemeClr val="tx1"/>
                </a:solidFill>
                <a:effectLst/>
                <a:latin typeface="+mn-lt"/>
                <a:ea typeface="+mn-ea"/>
                <a:cs typeface="+mn-cs"/>
              </a:rPr>
              <a:t>1990</a:t>
            </a:r>
            <a:r>
              <a:rPr lang="zh-CN" altLang="en-US" sz="1200" b="0" i="0" kern="1200" dirty="0">
                <a:solidFill>
                  <a:schemeClr val="tx1"/>
                </a:solidFill>
                <a:effectLst/>
                <a:latin typeface="+mn-lt"/>
                <a:ea typeface="+mn-ea"/>
                <a:cs typeface="+mn-cs"/>
              </a:rPr>
              <a:t>年，由于当时并没有出现</a:t>
            </a:r>
            <a:r>
              <a:rPr lang="en-US" altLang="zh-CN" sz="1200" b="0" i="0" kern="1200" dirty="0">
                <a:solidFill>
                  <a:schemeClr val="tx1"/>
                </a:solidFill>
                <a:effectLst/>
                <a:latin typeface="+mn-lt"/>
                <a:ea typeface="+mn-ea"/>
                <a:cs typeface="+mn-cs"/>
              </a:rPr>
              <a:t>www</a:t>
            </a:r>
            <a:r>
              <a:rPr lang="zh-CN" altLang="en-US" sz="1200" b="0" i="0" kern="1200" dirty="0">
                <a:solidFill>
                  <a:schemeClr val="tx1"/>
                </a:solidFill>
                <a:effectLst/>
                <a:latin typeface="+mn-lt"/>
                <a:ea typeface="+mn-ea"/>
                <a:cs typeface="+mn-cs"/>
              </a:rPr>
              <a:t>（万维网），所以</a:t>
            </a:r>
            <a:r>
              <a:rPr lang="en-US" altLang="zh-CN" sz="1200" b="0" i="0" kern="1200" dirty="0">
                <a:solidFill>
                  <a:schemeClr val="tx1"/>
                </a:solidFill>
                <a:effectLst/>
                <a:latin typeface="+mn-lt"/>
                <a:ea typeface="+mn-ea"/>
                <a:cs typeface="+mn-cs"/>
              </a:rPr>
              <a:t>ftp</a:t>
            </a:r>
            <a:r>
              <a:rPr lang="zh-CN" altLang="en-US" sz="1200" b="0" i="0"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hlinkClick r:id="rId3"/>
              </a:rPr>
              <a:t>文件传输协议</a:t>
            </a:r>
            <a:r>
              <a:rPr lang="zh-CN" altLang="en-US" sz="1200" b="0" i="0" kern="1200" dirty="0">
                <a:solidFill>
                  <a:schemeClr val="tx1"/>
                </a:solidFill>
                <a:effectLst/>
                <a:latin typeface="+mn-lt"/>
                <a:ea typeface="+mn-ea"/>
                <a:cs typeface="+mn-cs"/>
              </a:rPr>
              <a:t>）软件成为了共享文件的主要工具。但是要共享文件，必须要一个</a:t>
            </a:r>
            <a:r>
              <a:rPr lang="en-US" altLang="zh-CN" sz="1200" b="0" i="0" kern="1200" dirty="0">
                <a:solidFill>
                  <a:schemeClr val="tx1"/>
                </a:solidFill>
                <a:effectLst/>
                <a:latin typeface="+mn-lt"/>
                <a:ea typeface="+mn-ea"/>
                <a:cs typeface="+mn-cs"/>
              </a:rPr>
              <a:t>ftp</a:t>
            </a:r>
            <a:r>
              <a:rPr lang="zh-CN" altLang="en-US" sz="1200" b="0" i="0" kern="1200" dirty="0">
                <a:solidFill>
                  <a:schemeClr val="tx1"/>
                </a:solidFill>
                <a:effectLst/>
                <a:latin typeface="+mn-lt"/>
                <a:ea typeface="+mn-ea"/>
                <a:cs typeface="+mn-cs"/>
              </a:rPr>
              <a:t>服务器。当时检索</a:t>
            </a:r>
            <a:r>
              <a:rPr lang="en-US" altLang="zh-CN" sz="1200" b="0" i="0" kern="1200" dirty="0">
                <a:solidFill>
                  <a:schemeClr val="tx1"/>
                </a:solidFill>
                <a:effectLst/>
                <a:latin typeface="+mn-lt"/>
                <a:ea typeface="+mn-ea"/>
                <a:cs typeface="+mn-cs"/>
              </a:rPr>
              <a:t>ftp</a:t>
            </a:r>
            <a:r>
              <a:rPr lang="zh-CN" altLang="en-US" sz="1200" b="0" i="0" kern="1200" dirty="0">
                <a:solidFill>
                  <a:schemeClr val="tx1"/>
                </a:solidFill>
                <a:effectLst/>
                <a:latin typeface="+mn-lt"/>
                <a:ea typeface="+mn-ea"/>
                <a:cs typeface="+mn-cs"/>
              </a:rPr>
              <a:t>数据也要必须使用</a:t>
            </a:r>
            <a:r>
              <a:rPr lang="en-US" altLang="zh-CN" sz="1200" b="0" i="0" kern="1200" dirty="0">
                <a:solidFill>
                  <a:schemeClr val="tx1"/>
                </a:solidFill>
                <a:effectLst/>
                <a:latin typeface="+mn-lt"/>
                <a:ea typeface="+mn-ea"/>
                <a:cs typeface="+mn-cs"/>
              </a:rPr>
              <a:t>ftp</a:t>
            </a:r>
            <a:r>
              <a:rPr lang="zh-CN" altLang="en-US" sz="1200" b="0" i="0" kern="1200" dirty="0">
                <a:solidFill>
                  <a:schemeClr val="tx1"/>
                </a:solidFill>
                <a:effectLst/>
                <a:latin typeface="+mn-lt"/>
                <a:ea typeface="+mn-ea"/>
                <a:cs typeface="+mn-cs"/>
              </a:rPr>
              <a:t>客户端，然而很多数据都是零散分布在各个不同的地方的。然而就催生了搜索引擎的祖先</a:t>
            </a:r>
            <a:r>
              <a:rPr lang="en-US" altLang="zh-CN" sz="1200" b="0" i="0" kern="1200" dirty="0">
                <a:solidFill>
                  <a:schemeClr val="tx1"/>
                </a:solidFill>
                <a:effectLst/>
                <a:latin typeface="+mn-lt"/>
                <a:ea typeface="+mn-ea"/>
                <a:cs typeface="+mn-cs"/>
              </a:rPr>
              <a:t>—Archie</a:t>
            </a:r>
            <a:r>
              <a:rPr lang="zh-CN" altLang="en-US" sz="1200" b="0" i="0" kern="1200" dirty="0">
                <a:solidFill>
                  <a:schemeClr val="tx1"/>
                </a:solidFill>
                <a:effectLst/>
                <a:latin typeface="+mn-lt"/>
                <a:ea typeface="+mn-ea"/>
                <a:cs typeface="+mn-cs"/>
              </a:rPr>
              <a:t>。</a:t>
            </a:r>
          </a:p>
          <a:p>
            <a:r>
              <a:rPr lang="en-US" altLang="zh-CN" sz="1200" b="0" i="0" kern="1200" dirty="0">
                <a:solidFill>
                  <a:schemeClr val="tx1"/>
                </a:solidFill>
                <a:effectLst/>
                <a:latin typeface="+mn-lt"/>
                <a:ea typeface="+mn-ea"/>
                <a:cs typeface="+mn-cs"/>
              </a:rPr>
              <a:t>1990</a:t>
            </a:r>
            <a:r>
              <a:rPr lang="zh-CN" altLang="en-US" sz="1200" b="0" i="0" kern="1200" dirty="0">
                <a:solidFill>
                  <a:schemeClr val="tx1"/>
                </a:solidFill>
                <a:effectLst/>
                <a:latin typeface="+mn-lt"/>
                <a:ea typeface="+mn-ea"/>
                <a:cs typeface="+mn-cs"/>
              </a:rPr>
              <a:t>年，加拿大蒙特利尔的</a:t>
            </a:r>
            <a:r>
              <a:rPr lang="zh-CN" altLang="en-US" sz="1200" b="0" i="0" u="none" strike="noStrike" kern="1200" dirty="0">
                <a:solidFill>
                  <a:schemeClr val="tx1"/>
                </a:solidFill>
                <a:effectLst/>
                <a:latin typeface="+mn-lt"/>
                <a:ea typeface="+mn-ea"/>
                <a:cs typeface="+mn-cs"/>
                <a:hlinkClick r:id="rId4"/>
              </a:rPr>
              <a:t>麦吉尔大学</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McGill University</a:t>
            </a:r>
            <a:r>
              <a:rPr lang="zh-CN" altLang="en-US" sz="1200" b="0" i="0" kern="1200" dirty="0">
                <a:solidFill>
                  <a:schemeClr val="tx1"/>
                </a:solidFill>
                <a:effectLst/>
                <a:latin typeface="+mn-lt"/>
                <a:ea typeface="+mn-ea"/>
                <a:cs typeface="+mn-cs"/>
              </a:rPr>
              <a:t>）的三位学生</a:t>
            </a:r>
            <a:r>
              <a:rPr lang="en-US" altLang="zh-CN" sz="1200" b="0" i="0" kern="1200" dirty="0">
                <a:solidFill>
                  <a:schemeClr val="tx1"/>
                </a:solidFill>
                <a:effectLst/>
                <a:latin typeface="+mn-lt"/>
                <a:ea typeface="+mn-ea"/>
                <a:cs typeface="+mn-cs"/>
              </a:rPr>
              <a:t>Alan </a:t>
            </a:r>
            <a:r>
              <a:rPr lang="en-US" altLang="zh-CN" sz="1200" b="0" i="0" kern="1200" dirty="0" err="1">
                <a:solidFill>
                  <a:schemeClr val="tx1"/>
                </a:solidFill>
                <a:effectLst/>
                <a:latin typeface="+mn-lt"/>
                <a:ea typeface="+mn-ea"/>
                <a:cs typeface="+mn-cs"/>
              </a:rPr>
              <a:t>Emtage</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Peter Deutsch</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Bill </a:t>
            </a:r>
            <a:r>
              <a:rPr lang="en-US" altLang="zh-CN" sz="1200" b="0" i="0" kern="1200" dirty="0" err="1">
                <a:solidFill>
                  <a:schemeClr val="tx1"/>
                </a:solidFill>
                <a:effectLst/>
                <a:latin typeface="+mn-lt"/>
                <a:ea typeface="+mn-ea"/>
                <a:cs typeface="+mn-cs"/>
              </a:rPr>
              <a:t>Wheelan</a:t>
            </a:r>
            <a:r>
              <a:rPr lang="zh-CN" altLang="en-US" sz="1200" b="0" i="0" kern="1200" dirty="0">
                <a:solidFill>
                  <a:schemeClr val="tx1"/>
                </a:solidFill>
                <a:effectLst/>
                <a:latin typeface="+mn-lt"/>
                <a:ea typeface="+mn-ea"/>
                <a:cs typeface="+mn-cs"/>
              </a:rPr>
              <a:t>发明了</a:t>
            </a:r>
            <a:r>
              <a:rPr lang="en-US" altLang="zh-CN" sz="1200" b="0" i="0" kern="1200" dirty="0">
                <a:solidFill>
                  <a:schemeClr val="tx1"/>
                </a:solidFill>
                <a:effectLst/>
                <a:latin typeface="+mn-lt"/>
                <a:ea typeface="+mn-ea"/>
                <a:cs typeface="+mn-cs"/>
              </a:rPr>
              <a:t>Archie</a:t>
            </a:r>
            <a:r>
              <a:rPr lang="zh-CN" altLang="en-US" sz="1200" b="0" i="0" kern="1200" dirty="0">
                <a:solidFill>
                  <a:schemeClr val="tx1"/>
                </a:solidFill>
                <a:effectLst/>
                <a:latin typeface="+mn-lt"/>
                <a:ea typeface="+mn-ea"/>
                <a:cs typeface="+mn-cs"/>
              </a:rPr>
              <a:t>。</a:t>
            </a:r>
          </a:p>
          <a:p>
            <a:r>
              <a:rPr lang="zh-CN" altLang="en-US" sz="1200" b="0" i="0" kern="1200" dirty="0">
                <a:solidFill>
                  <a:schemeClr val="tx1"/>
                </a:solidFill>
                <a:effectLst/>
                <a:latin typeface="+mn-lt"/>
                <a:ea typeface="+mn-ea"/>
                <a:cs typeface="+mn-cs"/>
              </a:rPr>
              <a:t>当时的</a:t>
            </a:r>
            <a:r>
              <a:rPr lang="en-US" altLang="zh-CN" sz="1200" b="0" i="0" kern="1200" dirty="0">
                <a:solidFill>
                  <a:schemeClr val="tx1"/>
                </a:solidFill>
                <a:effectLst/>
                <a:latin typeface="+mn-lt"/>
                <a:ea typeface="+mn-ea"/>
                <a:cs typeface="+mn-cs"/>
              </a:rPr>
              <a:t>Internet</a:t>
            </a:r>
            <a:r>
              <a:rPr lang="zh-CN" altLang="en-US" sz="1200" b="0" i="0" kern="1200" dirty="0">
                <a:solidFill>
                  <a:schemeClr val="tx1"/>
                </a:solidFill>
                <a:effectLst/>
                <a:latin typeface="+mn-lt"/>
                <a:ea typeface="+mn-ea"/>
                <a:cs typeface="+mn-cs"/>
              </a:rPr>
              <a:t>可以提供诸如</a:t>
            </a:r>
            <a:r>
              <a:rPr lang="en-US" altLang="zh-CN" sz="1200" b="0" i="0" kern="1200" dirty="0">
                <a:solidFill>
                  <a:schemeClr val="tx1"/>
                </a:solidFill>
                <a:effectLst/>
                <a:latin typeface="+mn-lt"/>
                <a:ea typeface="+mn-ea"/>
                <a:cs typeface="+mn-cs"/>
              </a:rPr>
              <a:t>FTP</a:t>
            </a:r>
            <a:r>
              <a:rPr lang="zh-CN" altLang="en-US" sz="1200" b="0" i="0" kern="1200" dirty="0">
                <a:solidFill>
                  <a:schemeClr val="tx1"/>
                </a:solidFill>
                <a:effectLst/>
                <a:latin typeface="+mn-lt"/>
                <a:ea typeface="+mn-ea"/>
                <a:cs typeface="+mn-cs"/>
              </a:rPr>
              <a:t>等文件信息服务，然而用户却缺乏一种直接查询</a:t>
            </a:r>
            <a:r>
              <a:rPr lang="en-US" altLang="zh-CN" sz="1200" b="0" i="0" kern="1200" dirty="0">
                <a:solidFill>
                  <a:schemeClr val="tx1"/>
                </a:solidFill>
                <a:effectLst/>
                <a:latin typeface="+mn-lt"/>
                <a:ea typeface="+mn-ea"/>
                <a:cs typeface="+mn-cs"/>
              </a:rPr>
              <a:t>FTP</a:t>
            </a:r>
            <a:r>
              <a:rPr lang="zh-CN" altLang="en-US" sz="1200" b="0" i="0" kern="1200" dirty="0">
                <a:solidFill>
                  <a:schemeClr val="tx1"/>
                </a:solidFill>
                <a:effectLst/>
                <a:latin typeface="+mn-lt"/>
                <a:ea typeface="+mn-ea"/>
                <a:cs typeface="+mn-cs"/>
              </a:rPr>
              <a:t>文件所在地址的工具。而</a:t>
            </a:r>
            <a:r>
              <a:rPr lang="en-US" altLang="zh-CN" sz="1200" b="0" i="0" kern="1200" dirty="0">
                <a:solidFill>
                  <a:schemeClr val="tx1"/>
                </a:solidFill>
                <a:effectLst/>
                <a:latin typeface="+mn-lt"/>
                <a:ea typeface="+mn-ea"/>
                <a:cs typeface="+mn-cs"/>
              </a:rPr>
              <a:t>Archie</a:t>
            </a:r>
            <a:r>
              <a:rPr lang="zh-CN" altLang="en-US" sz="1200" b="0" i="0" kern="1200" dirty="0">
                <a:solidFill>
                  <a:schemeClr val="tx1"/>
                </a:solidFill>
                <a:effectLst/>
                <a:latin typeface="+mn-lt"/>
                <a:ea typeface="+mn-ea"/>
                <a:cs typeface="+mn-cs"/>
              </a:rPr>
              <a:t>恰恰可以自动索引</a:t>
            </a:r>
            <a:r>
              <a:rPr lang="en-US" altLang="zh-CN" sz="1200" b="0" i="0" kern="1200" dirty="0">
                <a:solidFill>
                  <a:schemeClr val="tx1"/>
                </a:solidFill>
                <a:effectLst/>
                <a:latin typeface="+mn-lt"/>
                <a:ea typeface="+mn-ea"/>
                <a:cs typeface="+mn-cs"/>
              </a:rPr>
              <a:t>Internet</a:t>
            </a:r>
            <a:r>
              <a:rPr lang="zh-CN" altLang="en-US" sz="1200" b="0" i="0" kern="1200" dirty="0">
                <a:solidFill>
                  <a:schemeClr val="tx1"/>
                </a:solidFill>
                <a:effectLst/>
                <a:latin typeface="+mn-lt"/>
                <a:ea typeface="+mn-ea"/>
                <a:cs typeface="+mn-cs"/>
              </a:rPr>
              <a:t>上匿名的免费</a:t>
            </a:r>
            <a:r>
              <a:rPr lang="en-US" altLang="zh-CN" sz="1200" b="0" i="0" kern="1200" dirty="0">
                <a:solidFill>
                  <a:schemeClr val="tx1"/>
                </a:solidFill>
                <a:effectLst/>
                <a:latin typeface="+mn-lt"/>
                <a:ea typeface="+mn-ea"/>
                <a:cs typeface="+mn-cs"/>
              </a:rPr>
              <a:t>FTP</a:t>
            </a:r>
            <a:r>
              <a:rPr lang="zh-CN" altLang="en-US" sz="1200" b="0" i="0" kern="1200" dirty="0">
                <a:solidFill>
                  <a:schemeClr val="tx1"/>
                </a:solidFill>
                <a:effectLst/>
                <a:latin typeface="+mn-lt"/>
                <a:ea typeface="+mn-ea"/>
                <a:cs typeface="+mn-cs"/>
              </a:rPr>
              <a:t>文件信息，并提供一种根据文件名称查询文件所在</a:t>
            </a:r>
            <a:r>
              <a:rPr lang="en-US" altLang="zh-CN" sz="1200" b="0" i="0" kern="1200" dirty="0">
                <a:solidFill>
                  <a:schemeClr val="tx1"/>
                </a:solidFill>
                <a:effectLst/>
                <a:latin typeface="+mn-lt"/>
                <a:ea typeface="+mn-ea"/>
                <a:cs typeface="+mn-cs"/>
              </a:rPr>
              <a:t>FTP</a:t>
            </a:r>
            <a:r>
              <a:rPr lang="zh-CN" altLang="en-US" sz="1200" b="0" i="0" kern="1200" dirty="0">
                <a:solidFill>
                  <a:schemeClr val="tx1"/>
                </a:solidFill>
                <a:effectLst/>
                <a:latin typeface="+mn-lt"/>
                <a:ea typeface="+mn-ea"/>
                <a:cs typeface="+mn-cs"/>
              </a:rPr>
              <a:t>地址的方法。因此，</a:t>
            </a:r>
            <a:r>
              <a:rPr lang="en-US" altLang="zh-CN" sz="1200" b="0" i="0" kern="1200" dirty="0">
                <a:solidFill>
                  <a:schemeClr val="tx1"/>
                </a:solidFill>
                <a:effectLst/>
                <a:latin typeface="+mn-lt"/>
                <a:ea typeface="+mn-ea"/>
                <a:cs typeface="+mn-cs"/>
              </a:rPr>
              <a:t>Archie</a:t>
            </a:r>
            <a:r>
              <a:rPr lang="zh-CN" altLang="en-US" sz="1200" b="0" i="0" kern="1200" dirty="0">
                <a:solidFill>
                  <a:schemeClr val="tx1"/>
                </a:solidFill>
                <a:effectLst/>
                <a:latin typeface="+mn-lt"/>
                <a:ea typeface="+mn-ea"/>
                <a:cs typeface="+mn-cs"/>
              </a:rPr>
              <a:t>被称为现代搜索引擎的祖先。</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Lycos</a:t>
            </a:r>
            <a:r>
              <a:rPr lang="zh-CN" altLang="en-US" sz="1200" b="0" i="0" kern="1200" dirty="0">
                <a:solidFill>
                  <a:schemeClr val="tx1"/>
                </a:solidFill>
                <a:effectLst/>
                <a:latin typeface="+mn-lt"/>
                <a:ea typeface="+mn-ea"/>
                <a:cs typeface="+mn-cs"/>
              </a:rPr>
              <a:t>是</a:t>
            </a:r>
            <a:r>
              <a:rPr lang="zh-CN" altLang="en-US" sz="1200" b="0" i="0" u="none" strike="noStrike" kern="1200" dirty="0">
                <a:solidFill>
                  <a:schemeClr val="tx1"/>
                </a:solidFill>
                <a:effectLst/>
                <a:latin typeface="+mn-lt"/>
                <a:ea typeface="+mn-ea"/>
                <a:cs typeface="+mn-cs"/>
                <a:hlinkClick r:id="rId5"/>
              </a:rPr>
              <a:t>搜索引擎</a:t>
            </a:r>
            <a:r>
              <a:rPr lang="zh-CN" altLang="en-US" sz="1200" b="0" i="0" kern="1200" dirty="0">
                <a:solidFill>
                  <a:schemeClr val="tx1"/>
                </a:solidFill>
                <a:effectLst/>
                <a:latin typeface="+mn-lt"/>
                <a:ea typeface="+mn-ea"/>
                <a:cs typeface="+mn-cs"/>
              </a:rPr>
              <a:t>中的元老，是最早提供信息搜索服务的网站之一，</a:t>
            </a:r>
            <a:r>
              <a:rPr lang="en-US" altLang="zh-CN" sz="1200" b="0" i="0" kern="1200" dirty="0">
                <a:solidFill>
                  <a:schemeClr val="tx1"/>
                </a:solidFill>
                <a:effectLst/>
                <a:latin typeface="+mn-lt"/>
                <a:ea typeface="+mn-ea"/>
                <a:cs typeface="+mn-cs"/>
              </a:rPr>
              <a:t>2000</a:t>
            </a:r>
            <a:r>
              <a:rPr lang="zh-CN" altLang="en-US" sz="1200" b="0" i="0" kern="1200" dirty="0">
                <a:solidFill>
                  <a:schemeClr val="tx1"/>
                </a:solidFill>
                <a:effectLst/>
                <a:latin typeface="+mn-lt"/>
                <a:ea typeface="+mn-ea"/>
                <a:cs typeface="+mn-cs"/>
              </a:rPr>
              <a:t>年被西班牙网络集团</a:t>
            </a:r>
            <a:r>
              <a:rPr lang="en-US" altLang="zh-CN" sz="1200" b="0" i="0" kern="1200" dirty="0">
                <a:solidFill>
                  <a:schemeClr val="tx1"/>
                </a:solidFill>
                <a:effectLst/>
                <a:latin typeface="+mn-lt"/>
                <a:ea typeface="+mn-ea"/>
                <a:cs typeface="+mn-cs"/>
              </a:rPr>
              <a:t>Terra Lycos Network</a:t>
            </a:r>
            <a:r>
              <a:rPr lang="zh-CN" altLang="en-US" sz="1200" b="0" i="0" kern="1200" dirty="0">
                <a:solidFill>
                  <a:schemeClr val="tx1"/>
                </a:solidFill>
                <a:effectLst/>
                <a:latin typeface="+mn-lt"/>
                <a:ea typeface="+mn-ea"/>
                <a:cs typeface="+mn-cs"/>
              </a:rPr>
              <a:t>以</a:t>
            </a:r>
            <a:r>
              <a:rPr lang="en-US" altLang="zh-CN" sz="1200" b="0" i="0" kern="1200" dirty="0">
                <a:solidFill>
                  <a:schemeClr val="tx1"/>
                </a:solidFill>
                <a:effectLst/>
                <a:latin typeface="+mn-lt"/>
                <a:ea typeface="+mn-ea"/>
                <a:cs typeface="+mn-cs"/>
              </a:rPr>
              <a:t>125</a:t>
            </a:r>
            <a:r>
              <a:rPr lang="zh-CN" altLang="en-US" sz="1200" b="0" i="0" kern="1200" dirty="0">
                <a:solidFill>
                  <a:schemeClr val="tx1"/>
                </a:solidFill>
                <a:effectLst/>
                <a:latin typeface="+mn-lt"/>
                <a:ea typeface="+mn-ea"/>
                <a:cs typeface="+mn-cs"/>
              </a:rPr>
              <a:t>亿美元收归旗下。</a:t>
            </a:r>
            <a:endParaRPr lang="en-US" altLang="zh-CN" sz="1200" b="0" i="0" kern="1200" dirty="0">
              <a:solidFill>
                <a:schemeClr val="tx1"/>
              </a:solidFill>
              <a:effectLst/>
              <a:latin typeface="+mn-lt"/>
              <a:ea typeface="+mn-ea"/>
              <a:cs typeface="+mn-cs"/>
            </a:endParaRPr>
          </a:p>
          <a:p>
            <a:r>
              <a:rPr lang="en-US" altLang="zh-CN" sz="1200" b="0" i="0" kern="1200" dirty="0" err="1">
                <a:solidFill>
                  <a:schemeClr val="tx1"/>
                </a:solidFill>
                <a:effectLst/>
                <a:latin typeface="+mn-lt"/>
                <a:ea typeface="+mn-ea"/>
                <a:cs typeface="+mn-cs"/>
              </a:rPr>
              <a:t>Altavista</a:t>
            </a:r>
            <a:r>
              <a:rPr lang="zh-CN" altLang="en-US" sz="1200" b="0" i="0" kern="1200" dirty="0">
                <a:solidFill>
                  <a:schemeClr val="tx1"/>
                </a:solidFill>
                <a:effectLst/>
                <a:latin typeface="+mn-lt"/>
                <a:ea typeface="+mn-ea"/>
                <a:cs typeface="+mn-cs"/>
              </a:rPr>
              <a:t>是全球最知名的搜索引擎公司之一，同时提供搜索引擎后台技术支持等相关产品。</a:t>
            </a:r>
            <a:r>
              <a:rPr lang="en-US" altLang="zh-CN" sz="1200" b="0" i="0" kern="1200" dirty="0">
                <a:solidFill>
                  <a:schemeClr val="tx1"/>
                </a:solidFill>
                <a:effectLst/>
                <a:latin typeface="+mn-lt"/>
                <a:ea typeface="+mn-ea"/>
                <a:cs typeface="+mn-cs"/>
              </a:rPr>
              <a:t>AltaVista</a:t>
            </a:r>
            <a:r>
              <a:rPr lang="zh-CN" altLang="en-US" sz="1200" b="0" i="0" kern="1200" dirty="0">
                <a:solidFill>
                  <a:schemeClr val="tx1"/>
                </a:solidFill>
                <a:effectLst/>
                <a:latin typeface="+mn-lt"/>
                <a:ea typeface="+mn-ea"/>
                <a:cs typeface="+mn-cs"/>
              </a:rPr>
              <a:t>是一个以网页全文检索为主、同时提供分类目录的</a:t>
            </a:r>
            <a:r>
              <a:rPr lang="zh-CN" altLang="en-US" sz="1200" b="0" i="0" u="none" strike="noStrike" kern="1200" dirty="0">
                <a:solidFill>
                  <a:schemeClr val="tx1"/>
                </a:solidFill>
                <a:effectLst/>
                <a:latin typeface="+mn-lt"/>
                <a:ea typeface="+mn-ea"/>
                <a:cs typeface="+mn-cs"/>
                <a:hlinkClick r:id="rId5"/>
              </a:rPr>
              <a:t>搜索引擎</a:t>
            </a:r>
            <a:r>
              <a:rPr lang="zh-CN" altLang="en-US" sz="1200" b="0" i="0" kern="1200" dirty="0">
                <a:solidFill>
                  <a:schemeClr val="tx1"/>
                </a:solidFill>
                <a:effectLst/>
                <a:latin typeface="+mn-lt"/>
                <a:ea typeface="+mn-ea"/>
                <a:cs typeface="+mn-cs"/>
              </a:rPr>
              <a:t>。内容极其丰富，真正可以称海量信息检索。</a:t>
            </a:r>
            <a:r>
              <a:rPr lang="en-US" altLang="zh-CN" sz="1200" b="0" i="0" kern="1200" dirty="0">
                <a:solidFill>
                  <a:schemeClr val="tx1"/>
                </a:solidFill>
                <a:effectLst/>
                <a:latin typeface="+mn-lt"/>
                <a:ea typeface="+mn-ea"/>
                <a:cs typeface="+mn-cs"/>
              </a:rPr>
              <a:t>AltaVista</a:t>
            </a:r>
            <a:r>
              <a:rPr lang="zh-CN" altLang="en-US" sz="1200" b="0" i="0" kern="1200" dirty="0">
                <a:solidFill>
                  <a:schemeClr val="tx1"/>
                </a:solidFill>
                <a:effectLst/>
                <a:latin typeface="+mn-lt"/>
                <a:ea typeface="+mn-ea"/>
                <a:cs typeface="+mn-cs"/>
              </a:rPr>
              <a:t>于</a:t>
            </a:r>
            <a:r>
              <a:rPr lang="en-US" altLang="zh-CN" sz="1200" b="0" i="0" kern="1200" dirty="0">
                <a:solidFill>
                  <a:schemeClr val="tx1"/>
                </a:solidFill>
                <a:effectLst/>
                <a:latin typeface="+mn-lt"/>
                <a:ea typeface="+mn-ea"/>
                <a:cs typeface="+mn-cs"/>
              </a:rPr>
              <a:t>1995</a:t>
            </a:r>
            <a:r>
              <a:rPr lang="zh-CN" altLang="en-US" sz="1200" b="0" i="0" kern="1200" dirty="0">
                <a:solidFill>
                  <a:schemeClr val="tx1"/>
                </a:solidFill>
                <a:effectLst/>
                <a:latin typeface="+mn-lt"/>
                <a:ea typeface="+mn-ea"/>
                <a:cs typeface="+mn-cs"/>
              </a:rPr>
              <a:t>年由迪吉多公司</a:t>
            </a:r>
            <a:r>
              <a:rPr lang="en-US" altLang="zh-CN" sz="1200" b="0" i="0" kern="1200" dirty="0">
                <a:solidFill>
                  <a:schemeClr val="tx1"/>
                </a:solidFill>
                <a:effectLst/>
                <a:latin typeface="+mn-lt"/>
                <a:ea typeface="+mn-ea"/>
                <a:cs typeface="+mn-cs"/>
              </a:rPr>
              <a:t>(Digital Equipment Corporation)</a:t>
            </a:r>
            <a:r>
              <a:rPr lang="zh-CN" altLang="en-US" sz="1200" b="0" i="0" kern="1200" dirty="0">
                <a:solidFill>
                  <a:schemeClr val="tx1"/>
                </a:solidFill>
                <a:effectLst/>
                <a:latin typeface="+mn-lt"/>
                <a:ea typeface="+mn-ea"/>
                <a:cs typeface="+mn-cs"/>
              </a:rPr>
              <a:t>创立。</a:t>
            </a:r>
            <a:r>
              <a:rPr lang="en-US" altLang="zh-CN" sz="1200" b="0" i="0" kern="1200" dirty="0">
                <a:solidFill>
                  <a:schemeClr val="tx1"/>
                </a:solidFill>
                <a:effectLst/>
                <a:latin typeface="+mn-lt"/>
                <a:ea typeface="+mn-ea"/>
                <a:cs typeface="+mn-cs"/>
              </a:rPr>
              <a:t>2003</a:t>
            </a:r>
            <a:r>
              <a:rPr lang="zh-CN" altLang="en-US" sz="1200" b="0" i="0" kern="1200" dirty="0">
                <a:solidFill>
                  <a:schemeClr val="tx1"/>
                </a:solidFill>
                <a:effectLst/>
                <a:latin typeface="+mn-lt"/>
                <a:ea typeface="+mn-ea"/>
                <a:cs typeface="+mn-cs"/>
              </a:rPr>
              <a:t>年被 </a:t>
            </a:r>
            <a:r>
              <a:rPr lang="en-US" altLang="zh-CN" sz="1200" b="0" i="0" kern="1200" dirty="0">
                <a:solidFill>
                  <a:schemeClr val="tx1"/>
                </a:solidFill>
                <a:effectLst/>
                <a:latin typeface="+mn-lt"/>
                <a:ea typeface="+mn-ea"/>
                <a:cs typeface="+mn-cs"/>
              </a:rPr>
              <a:t>Overture </a:t>
            </a:r>
            <a:r>
              <a:rPr lang="zh-CN" altLang="en-US" sz="1200" b="0" i="0" kern="1200" dirty="0">
                <a:solidFill>
                  <a:schemeClr val="tx1"/>
                </a:solidFill>
                <a:effectLst/>
                <a:latin typeface="+mn-lt"/>
                <a:ea typeface="+mn-ea"/>
                <a:cs typeface="+mn-cs"/>
              </a:rPr>
              <a:t>以</a:t>
            </a:r>
            <a:r>
              <a:rPr lang="en-US" altLang="zh-CN" sz="1200" b="0" i="0" kern="1200" dirty="0">
                <a:solidFill>
                  <a:schemeClr val="tx1"/>
                </a:solidFill>
                <a:effectLst/>
                <a:latin typeface="+mn-lt"/>
                <a:ea typeface="+mn-ea"/>
                <a:cs typeface="+mn-cs"/>
              </a:rPr>
              <a:t>1.4</a:t>
            </a:r>
            <a:r>
              <a:rPr lang="zh-CN" altLang="en-US" sz="1200" b="0" i="0" kern="1200" dirty="0">
                <a:solidFill>
                  <a:schemeClr val="tx1"/>
                </a:solidFill>
                <a:effectLst/>
                <a:latin typeface="+mn-lt"/>
                <a:ea typeface="+mn-ea"/>
                <a:cs typeface="+mn-cs"/>
              </a:rPr>
              <a:t>亿美元现金加股票的形式购得，同年转手给</a:t>
            </a:r>
            <a:r>
              <a:rPr lang="zh-CN" altLang="en-US" sz="1200" b="0" i="0" u="none" strike="noStrike" kern="1200" dirty="0">
                <a:solidFill>
                  <a:schemeClr val="tx1"/>
                </a:solidFill>
                <a:effectLst/>
                <a:latin typeface="+mn-lt"/>
                <a:ea typeface="+mn-ea"/>
                <a:cs typeface="+mn-cs"/>
                <a:hlinkClick r:id="rId6"/>
              </a:rPr>
              <a:t>雅虎</a:t>
            </a:r>
            <a:r>
              <a:rPr lang="zh-CN" altLang="en-US" sz="1200" b="0" i="0" kern="1200" baseline="30000" dirty="0">
                <a:solidFill>
                  <a:schemeClr val="tx1"/>
                </a:solidFill>
                <a:effectLst/>
                <a:latin typeface="+mn-lt"/>
                <a:ea typeface="+mn-ea"/>
                <a:cs typeface="+mn-cs"/>
              </a:rPr>
              <a:t> </a:t>
            </a:r>
            <a:r>
              <a:rPr lang="en-US" altLang="zh-CN" sz="1200" b="0" i="0" kern="1200" baseline="30000" dirty="0">
                <a:solidFill>
                  <a:schemeClr val="tx1"/>
                </a:solidFill>
                <a:effectLst/>
                <a:latin typeface="+mn-lt"/>
                <a:ea typeface="+mn-ea"/>
                <a:cs typeface="+mn-cs"/>
              </a:rPr>
              <a:t>[1]</a:t>
            </a:r>
            <a:r>
              <a:rPr lang="zh-CN" altLang="en-US" sz="1200" b="0" i="0" u="none" strike="noStrike"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 。北京时间</a:t>
            </a:r>
            <a:r>
              <a:rPr lang="en-US" altLang="zh-CN" sz="1200" b="0" i="0" kern="1200" dirty="0">
                <a:solidFill>
                  <a:schemeClr val="tx1"/>
                </a:solidFill>
                <a:effectLst/>
                <a:latin typeface="+mn-lt"/>
                <a:ea typeface="+mn-ea"/>
                <a:cs typeface="+mn-cs"/>
              </a:rPr>
              <a:t>2013</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29</a:t>
            </a:r>
            <a:r>
              <a:rPr lang="zh-CN" altLang="en-US" sz="1200" b="0" i="0" kern="1200" dirty="0">
                <a:solidFill>
                  <a:schemeClr val="tx1"/>
                </a:solidFill>
                <a:effectLst/>
                <a:latin typeface="+mn-lt"/>
                <a:ea typeface="+mn-ea"/>
                <a:cs typeface="+mn-cs"/>
              </a:rPr>
              <a:t>日，雅虎宣布将于</a:t>
            </a:r>
            <a:r>
              <a:rPr lang="en-US" altLang="zh-CN" sz="1200" b="0" i="0" kern="1200" dirty="0">
                <a:solidFill>
                  <a:schemeClr val="tx1"/>
                </a:solidFill>
                <a:effectLst/>
                <a:latin typeface="+mn-lt"/>
                <a:ea typeface="+mn-ea"/>
                <a:cs typeface="+mn-cs"/>
              </a:rPr>
              <a:t>2013</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7</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8</a:t>
            </a:r>
            <a:r>
              <a:rPr lang="zh-CN" altLang="en-US" sz="1200" b="0" i="0" kern="1200" dirty="0">
                <a:solidFill>
                  <a:schemeClr val="tx1"/>
                </a:solidFill>
                <a:effectLst/>
                <a:latin typeface="+mn-lt"/>
                <a:ea typeface="+mn-ea"/>
                <a:cs typeface="+mn-cs"/>
              </a:rPr>
              <a:t>日关闭搜索引擎</a:t>
            </a:r>
            <a:r>
              <a:rPr lang="en-US" altLang="zh-CN" sz="1200" b="0" i="0" kern="1200" dirty="0">
                <a:solidFill>
                  <a:schemeClr val="tx1"/>
                </a:solidFill>
                <a:effectLst/>
                <a:latin typeface="+mn-lt"/>
                <a:ea typeface="+mn-ea"/>
                <a:cs typeface="+mn-cs"/>
              </a:rPr>
              <a:t>AltaVista</a:t>
            </a:r>
            <a:r>
              <a:rPr lang="zh-CN" altLang="en-US" sz="1200" b="0" i="0" kern="1200" dirty="0">
                <a:solidFill>
                  <a:schemeClr val="tx1"/>
                </a:solidFill>
                <a:effectLst/>
                <a:latin typeface="+mn-lt"/>
                <a:ea typeface="+mn-ea"/>
                <a:cs typeface="+mn-cs"/>
              </a:rPr>
              <a:t>服务。</a:t>
            </a:r>
          </a:p>
          <a:p>
            <a:endParaRPr lang="zh-CN" altLang="en-US" sz="1200" b="0" i="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17</a:t>
            </a:fld>
            <a:endParaRPr lang="en-US"/>
          </a:p>
        </p:txBody>
      </p:sp>
    </p:spTree>
    <p:extLst>
      <p:ext uri="{BB962C8B-B14F-4D97-AF65-F5344CB8AC3E}">
        <p14:creationId xmlns:p14="http://schemas.microsoft.com/office/powerpoint/2010/main" val="347709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https://trec.nist.gov/</a:t>
            </a:r>
            <a:r>
              <a:rPr lang="zh-CN" altLang="en-US" sz="1200" b="0" i="0" kern="1200" dirty="0">
                <a:solidFill>
                  <a:schemeClr val="tx1"/>
                </a:solidFill>
                <a:effectLst/>
                <a:latin typeface="+mn-lt"/>
                <a:ea typeface="+mn-ea"/>
                <a:cs typeface="+mn-cs"/>
              </a:rPr>
              <a:t>该会议细分为几大主要方向：问题回答（</a:t>
            </a:r>
            <a:r>
              <a:rPr lang="en-US" altLang="zh-CN" sz="1200" b="0" i="0" kern="1200" dirty="0">
                <a:solidFill>
                  <a:schemeClr val="tx1"/>
                </a:solidFill>
                <a:effectLst/>
                <a:latin typeface="+mn-lt"/>
                <a:ea typeface="+mn-ea"/>
                <a:cs typeface="+mn-cs"/>
              </a:rPr>
              <a:t>QA</a:t>
            </a:r>
            <a:r>
              <a:rPr lang="zh-CN" altLang="en-US" sz="1200" b="0" i="0" kern="1200" dirty="0">
                <a:solidFill>
                  <a:schemeClr val="tx1"/>
                </a:solidFill>
                <a:effectLst/>
                <a:latin typeface="+mn-lt"/>
                <a:ea typeface="+mn-ea"/>
                <a:cs typeface="+mn-cs"/>
              </a:rPr>
              <a:t>）、特定领域检索（</a:t>
            </a:r>
            <a:r>
              <a:rPr lang="en-US" altLang="zh-CN" sz="1200" b="0" i="0" kern="1200" dirty="0">
                <a:solidFill>
                  <a:schemeClr val="tx1"/>
                </a:solidFill>
                <a:effectLst/>
                <a:latin typeface="+mn-lt"/>
                <a:ea typeface="+mn-ea"/>
                <a:cs typeface="+mn-cs"/>
              </a:rPr>
              <a:t>Legal</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Genomics</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Enterprise</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Blog</a:t>
            </a:r>
            <a:r>
              <a:rPr lang="zh-CN" altLang="en-US" sz="1200" b="0" i="0" kern="1200" dirty="0">
                <a:solidFill>
                  <a:schemeClr val="tx1"/>
                </a:solidFill>
                <a:effectLst/>
                <a:latin typeface="+mn-lt"/>
                <a:ea typeface="+mn-ea"/>
                <a:cs typeface="+mn-cs"/>
              </a:rPr>
              <a:t>）、传统</a:t>
            </a:r>
            <a:r>
              <a:rPr lang="en-US" altLang="zh-CN" sz="1200" b="0" i="0" kern="1200" dirty="0">
                <a:solidFill>
                  <a:schemeClr val="tx1"/>
                </a:solidFill>
                <a:effectLst/>
                <a:latin typeface="+mn-lt"/>
                <a:ea typeface="+mn-ea"/>
                <a:cs typeface="+mn-cs"/>
              </a:rPr>
              <a:t>Web</a:t>
            </a:r>
            <a:r>
              <a:rPr lang="zh-CN" altLang="en-US" sz="1200" b="0" i="0" kern="1200" dirty="0">
                <a:solidFill>
                  <a:schemeClr val="tx1"/>
                </a:solidFill>
                <a:effectLst/>
                <a:latin typeface="+mn-lt"/>
                <a:ea typeface="+mn-ea"/>
                <a:cs typeface="+mn-cs"/>
              </a:rPr>
              <a:t>检索等。</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自动文本分类（</a:t>
            </a:r>
            <a:r>
              <a:rPr lang="en-US" altLang="zh-CN" sz="1200" b="0" i="0" kern="1200" dirty="0">
                <a:solidFill>
                  <a:schemeClr val="tx1"/>
                </a:solidFill>
                <a:effectLst/>
                <a:latin typeface="+mn-lt"/>
                <a:ea typeface="+mn-ea"/>
                <a:cs typeface="+mn-cs"/>
              </a:rPr>
              <a:t>automatic text categorization</a:t>
            </a:r>
            <a:r>
              <a:rPr lang="zh-CN" altLang="en-US" sz="1200" b="0" i="0" kern="1200" dirty="0">
                <a:solidFill>
                  <a:schemeClr val="tx1"/>
                </a:solidFill>
                <a:effectLst/>
                <a:latin typeface="+mn-lt"/>
                <a:ea typeface="+mn-ea"/>
                <a:cs typeface="+mn-cs"/>
              </a:rPr>
              <a:t>）算法大致可以分为两类：知识工程（</a:t>
            </a:r>
            <a:r>
              <a:rPr lang="en-US" altLang="zh-CN" sz="1200" b="0" i="0" kern="1200" dirty="0">
                <a:solidFill>
                  <a:schemeClr val="tx1"/>
                </a:solidFill>
                <a:effectLst/>
                <a:latin typeface="+mn-lt"/>
                <a:ea typeface="+mn-ea"/>
                <a:cs typeface="+mn-cs"/>
              </a:rPr>
              <a:t>knowledge engineering</a:t>
            </a:r>
            <a:r>
              <a:rPr lang="zh-CN" altLang="en-US" sz="1200" b="0" i="0" kern="1200" dirty="0">
                <a:solidFill>
                  <a:schemeClr val="tx1"/>
                </a:solidFill>
                <a:effectLst/>
                <a:latin typeface="+mn-lt"/>
                <a:ea typeface="+mn-ea"/>
                <a:cs typeface="+mn-cs"/>
              </a:rPr>
              <a:t>）方法和机器学习（</a:t>
            </a:r>
            <a:r>
              <a:rPr lang="en-US" altLang="zh-CN" sz="1200" b="0" i="0" kern="1200" dirty="0">
                <a:solidFill>
                  <a:schemeClr val="tx1"/>
                </a:solidFill>
                <a:effectLst/>
                <a:latin typeface="+mn-lt"/>
                <a:ea typeface="+mn-ea"/>
                <a:cs typeface="+mn-cs"/>
              </a:rPr>
              <a:t>machine learning</a:t>
            </a:r>
            <a:r>
              <a:rPr lang="zh-CN" altLang="en-US" sz="1200" b="0" i="0" kern="1200" dirty="0">
                <a:solidFill>
                  <a:schemeClr val="tx1"/>
                </a:solidFill>
                <a:effectLst/>
                <a:latin typeface="+mn-lt"/>
                <a:ea typeface="+mn-ea"/>
                <a:cs typeface="+mn-cs"/>
              </a:rPr>
              <a:t>）方法。</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文本聚类有很多应用，比如提高</a:t>
            </a:r>
            <a:r>
              <a:rPr lang="en-US" altLang="zh-CN" sz="1200" b="0" i="0" kern="1200" dirty="0">
                <a:solidFill>
                  <a:schemeClr val="tx1"/>
                </a:solidFill>
                <a:effectLst/>
                <a:latin typeface="+mn-lt"/>
                <a:ea typeface="+mn-ea"/>
                <a:cs typeface="+mn-cs"/>
              </a:rPr>
              <a:t>IR</a:t>
            </a:r>
            <a:r>
              <a:rPr lang="zh-CN" altLang="en-US" sz="1200" b="0" i="0" kern="1200" dirty="0">
                <a:solidFill>
                  <a:schemeClr val="tx1"/>
                </a:solidFill>
                <a:effectLst/>
                <a:latin typeface="+mn-lt"/>
                <a:ea typeface="+mn-ea"/>
                <a:cs typeface="+mn-cs"/>
              </a:rPr>
              <a:t>系统的查全率，导航</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组织电子资源，等等。</a:t>
            </a:r>
            <a:r>
              <a:rPr lang="en-US" altLang="zh-CN" sz="1200" b="0" i="0" kern="1200" dirty="0">
                <a:solidFill>
                  <a:schemeClr val="tx1"/>
                </a:solidFill>
                <a:effectLst/>
                <a:latin typeface="+mn-lt"/>
                <a:ea typeface="+mn-ea"/>
                <a:cs typeface="+mn-cs"/>
              </a:rPr>
              <a:t>www.vivisimo.com</a:t>
            </a:r>
            <a:r>
              <a:rPr lang="zh-CN" altLang="en-US" sz="1200" b="0" i="0" kern="1200" dirty="0">
                <a:solidFill>
                  <a:schemeClr val="tx1"/>
                </a:solidFill>
                <a:effectLst/>
                <a:latin typeface="+mn-lt"/>
                <a:ea typeface="+mn-ea"/>
                <a:cs typeface="+mn-cs"/>
              </a:rPr>
              <a:t>是一个成熟的文本聚类系统。</a:t>
            </a:r>
            <a:endParaRPr lang="zh-CN" alt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18</a:t>
            </a:fld>
            <a:endParaRPr lang="en-US"/>
          </a:p>
        </p:txBody>
      </p:sp>
    </p:spTree>
    <p:extLst>
      <p:ext uri="{BB962C8B-B14F-4D97-AF65-F5344CB8AC3E}">
        <p14:creationId xmlns:p14="http://schemas.microsoft.com/office/powerpoint/2010/main" val="243094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语言信息的检索（包括检测、抽取和摘要等）历来受到 ＤＡＲＰＡ的重视。早在 １９９１年，ＤＡＲＰＡ就发起了旨在促进信息检索、信息抽取以及自动文摘等领域研究的ＴＩＰＳＴＥＲ项目［５］。１９９６年，ＤＡＲＰＡ启动了话题检测和跟踪（ｔｏｐｉｃｄｅｔｅｃｔｉｏｎａｎｄｔｒａｃｋｉｎｇ，ＴＤＴ）项目，通过对新闻媒体信息进行新话题的自动识别和已知话题的持续跟踪帮助用户应对日益严重的网络信息过载问题。１９９８年，ＴＩＰＳＴＥＲ项目由于资金原因被迫中止。在此之后，ＤＡＲＰＡ于１９９９年启动了跨语言信息检测、抽取和摘要（ｔｒａｎｓ ｌｉｎｇｕａｌｉｎｆｏｒｍａｔｉｏｎ ｄｅｔｅｃｔｉｏｎ，ｅｘｔｒａｃｔｉｏｎ，ａｎｄ ｓｕｍｍａｒｉｚａｔｉｏｎ，ＴＩＤＥＳ）项目，旨在开发高级的语言处理技术以自动处理和理解多样化的人类语言数据，尤其是使英语使用者不受语种和媒介的限制快速获取和理解非英语信息中的关键内容，其中阿拉伯语和汉语是ＴＩＤＥＳ项目的重点语种。</a:t>
            </a:r>
          </a:p>
        </p:txBody>
      </p:sp>
      <p:sp>
        <p:nvSpPr>
          <p:cNvPr id="4" name="灯片编号占位符 3"/>
          <p:cNvSpPr>
            <a:spLocks noGrp="1"/>
          </p:cNvSpPr>
          <p:nvPr>
            <p:ph type="sldNum" sz="quarter" idx="10"/>
          </p:nvPr>
        </p:nvSpPr>
        <p:spPr/>
        <p:txBody>
          <a:bodyPr/>
          <a:lstStyle/>
          <a:p>
            <a:fld id="{79B504C9-A449-4DFC-821B-2841C70D7394}" type="slidenum">
              <a:rPr lang="en-US" smtClean="0"/>
              <a:t>19</a:t>
            </a:fld>
            <a:endParaRPr lang="en-US"/>
          </a:p>
        </p:txBody>
      </p:sp>
    </p:spTree>
    <p:extLst>
      <p:ext uri="{BB962C8B-B14F-4D97-AF65-F5344CB8AC3E}">
        <p14:creationId xmlns:p14="http://schemas.microsoft.com/office/powerpoint/2010/main" val="190821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Formulation: Expressing the search</a:t>
            </a:r>
          </a:p>
          <a:p>
            <a:r>
              <a:rPr lang="en-US" dirty="0"/>
              <a:t>Initiation of action: Launching the search</a:t>
            </a:r>
          </a:p>
          <a:p>
            <a:r>
              <a:rPr lang="en-US" dirty="0"/>
              <a:t>Review of results: Reading messages and outcome</a:t>
            </a:r>
          </a:p>
          <a:p>
            <a:r>
              <a:rPr lang="en-US" dirty="0"/>
              <a:t>Refinement: Formulating the next step</a:t>
            </a:r>
          </a:p>
          <a:p>
            <a:r>
              <a:rPr lang="en-US" dirty="0"/>
              <a:t>Use: Compiling or disseminating insight</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22</a:t>
            </a:fld>
            <a:endParaRPr lang="en-US"/>
          </a:p>
        </p:txBody>
      </p:sp>
    </p:spTree>
    <p:extLst>
      <p:ext uri="{BB962C8B-B14F-4D97-AF65-F5344CB8AC3E}">
        <p14:creationId xmlns:p14="http://schemas.microsoft.com/office/powerpoint/2010/main" val="219577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http://www.lib.tongji.edu.cn/site/tongji/cc7cff7c-bbf8-4f04-a006-281d35ebb076/index.html</a:t>
            </a:r>
          </a:p>
          <a:p>
            <a:r>
              <a:rPr lang="en-US" dirty="0"/>
              <a:t>http://apps.webofknowledge.com/UA_GeneralSearch_input.do?product=UA&amp;search_mode=GeneralSearch&amp;SID=6CBqnGjVb3edu7Dg81o&amp;preferencesSaved=</a:t>
            </a:r>
          </a:p>
          <a:p>
            <a:r>
              <a:rPr lang="en-US" dirty="0"/>
              <a:t>Use simple and advance search</a:t>
            </a:r>
          </a:p>
          <a:p>
            <a:r>
              <a:rPr lang="en-US" dirty="0"/>
              <a:t>Limit the search using structured fields such</a:t>
            </a:r>
            <a:r>
              <a:rPr lang="en-US" baseline="0" dirty="0"/>
              <a:t> as year, media, or location</a:t>
            </a:r>
          </a:p>
          <a:p>
            <a:r>
              <a:rPr lang="en-US" baseline="0" dirty="0"/>
              <a:t>Recognize phrases to allow entry of names, such as “George Washington”</a:t>
            </a:r>
          </a:p>
          <a:p>
            <a:r>
              <a:rPr lang="en-US" baseline="0" dirty="0"/>
              <a:t>Permit variants to allow relaxation of search constraints (e.g. phonetic variations)</a:t>
            </a:r>
          </a:p>
          <a:p>
            <a:r>
              <a:rPr lang="en-US" baseline="0" dirty="0"/>
              <a:t>Control the size of the initial result set</a:t>
            </a:r>
          </a:p>
          <a:p>
            <a:r>
              <a:rPr lang="en-US" baseline="0" dirty="0"/>
              <a:t>Use scoping of source carefully</a:t>
            </a:r>
          </a:p>
          <a:p>
            <a:r>
              <a:rPr lang="en-US" baseline="0" dirty="0"/>
              <a:t>Provide suggestions, hints, and common sources</a:t>
            </a:r>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23</a:t>
            </a:fld>
            <a:endParaRPr lang="en-US"/>
          </a:p>
        </p:txBody>
      </p:sp>
    </p:spTree>
    <p:extLst>
      <p:ext uri="{BB962C8B-B14F-4D97-AF65-F5344CB8AC3E}">
        <p14:creationId xmlns:p14="http://schemas.microsoft.com/office/powerpoint/2010/main" val="230740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24</a:t>
            </a:fld>
            <a:endParaRPr lang="en-US"/>
          </a:p>
        </p:txBody>
      </p:sp>
    </p:spTree>
    <p:extLst>
      <p:ext uri="{BB962C8B-B14F-4D97-AF65-F5344CB8AC3E}">
        <p14:creationId xmlns:p14="http://schemas.microsoft.com/office/powerpoint/2010/main" val="2340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4/7/2022</a:t>
            </a:fld>
            <a:endParaRPr lang="en-US"/>
          </a:p>
        </p:txBody>
      </p:sp>
      <p:sp>
        <p:nvSpPr>
          <p:cNvPr id="5" name="Footer Placeholder 4"/>
          <p:cNvSpPr>
            <a:spLocks noGrp="1"/>
          </p:cNvSpPr>
          <p:nvPr>
            <p:ph type="ftr" sz="quarter" idx="11"/>
          </p:nvPr>
        </p:nvSpPr>
        <p:spPr/>
        <p:txBody>
          <a:bodyPr/>
          <a:lstStyle/>
          <a:p>
            <a:r>
              <a:rPr lang="en-US" altLang="zh-CN" dirty="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95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4/7/2022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0633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4/7/2022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999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dirty="0"/>
              <a:t>编辑母版文本样式</a:t>
            </a:r>
          </a:p>
          <a:p>
            <a:pPr lvl="1"/>
            <a:r>
              <a:rPr lang="zh-CN" altLang="en-US" dirty="0"/>
              <a:t>第二级</a:t>
            </a:r>
          </a:p>
          <a:p>
            <a:pPr lvl="3"/>
            <a:r>
              <a:rPr lang="zh-CN" altLang="en-US" dirty="0"/>
              <a:t>第三级</a:t>
            </a:r>
          </a:p>
          <a:p>
            <a:pPr lvl="5"/>
            <a:r>
              <a:rPr lang="zh-CN" altLang="en-US" dirty="0"/>
              <a:t>第四级</a:t>
            </a:r>
          </a:p>
          <a:p>
            <a:pPr lvl="6"/>
            <a:r>
              <a:rPr lang="zh-CN" altLang="en-US" dirty="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4/7/2022</a:t>
            </a:fld>
            <a:endParaRPr lang="en-US"/>
          </a:p>
        </p:txBody>
      </p:sp>
      <p:sp>
        <p:nvSpPr>
          <p:cNvPr id="5" name="Footer Placeholder 4"/>
          <p:cNvSpPr>
            <a:spLocks noGrp="1"/>
          </p:cNvSpPr>
          <p:nvPr>
            <p:ph type="ftr" sz="quarter" idx="11"/>
          </p:nvPr>
        </p:nvSpPr>
        <p:spPr/>
        <p:txBody>
          <a:bodyPr/>
          <a:lstStyle/>
          <a:p>
            <a:r>
              <a:rPr lang="en-US" altLang="zh-CN" dirty="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27372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4/7/2022</a:t>
            </a:fld>
            <a:endParaRPr lang="en-US"/>
          </a:p>
        </p:txBody>
      </p:sp>
      <p:sp>
        <p:nvSpPr>
          <p:cNvPr id="5" name="Footer Placeholder 4"/>
          <p:cNvSpPr>
            <a:spLocks noGrp="1"/>
          </p:cNvSpPr>
          <p:nvPr>
            <p:ph type="ftr" sz="quarter" idx="11"/>
          </p:nvPr>
        </p:nvSpPr>
        <p:spPr/>
        <p:txBody>
          <a:bodyPr/>
          <a:lstStyle/>
          <a:p>
            <a:r>
              <a:rPr lang="en-US" altLang="zh-CN" dirty="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46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4/7/2022</a:t>
            </a:fld>
            <a:endParaRPr lang="en-US"/>
          </a:p>
        </p:txBody>
      </p:sp>
      <p:sp>
        <p:nvSpPr>
          <p:cNvPr id="6" name="Footer Placeholder 5"/>
          <p:cNvSpPr>
            <a:spLocks noGrp="1"/>
          </p:cNvSpPr>
          <p:nvPr>
            <p:ph type="ftr" sz="quarter" idx="11"/>
          </p:nvPr>
        </p:nvSpPr>
        <p:spPr/>
        <p:txBody>
          <a:bodyPr/>
          <a:lstStyle/>
          <a:p>
            <a:r>
              <a:rPr lang="en-US" altLang="zh-CN" dirty="0"/>
              <a:t>Human-computer interaction</a:t>
            </a:r>
            <a:endParaRPr lang="en-US" dirty="0"/>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60493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4/7/2022</a:t>
            </a:fld>
            <a:endParaRPr lang="en-US"/>
          </a:p>
        </p:txBody>
      </p:sp>
      <p:sp>
        <p:nvSpPr>
          <p:cNvPr id="8" name="Footer Placeholder 7"/>
          <p:cNvSpPr>
            <a:spLocks noGrp="1"/>
          </p:cNvSpPr>
          <p:nvPr>
            <p:ph type="ftr" sz="quarter" idx="11"/>
          </p:nvPr>
        </p:nvSpPr>
        <p:spPr/>
        <p:txBody>
          <a:bodyPr/>
          <a:lstStyle/>
          <a:p>
            <a:r>
              <a:rPr lang="en-US" altLang="zh-CN" dirty="0"/>
              <a:t>Human-computer interaction</a:t>
            </a:r>
            <a:endParaRPr lang="en-US" dirty="0"/>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15138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4/7/2022</a:t>
            </a:fld>
            <a:endParaRPr lang="en-US"/>
          </a:p>
        </p:txBody>
      </p:sp>
      <p:sp>
        <p:nvSpPr>
          <p:cNvPr id="4" name="Footer Placeholder 3"/>
          <p:cNvSpPr>
            <a:spLocks noGrp="1"/>
          </p:cNvSpPr>
          <p:nvPr>
            <p:ph type="ftr" sz="quarter" idx="11"/>
          </p:nvPr>
        </p:nvSpPr>
        <p:spPr/>
        <p:txBody>
          <a:bodyPr/>
          <a:lstStyle/>
          <a:p>
            <a:r>
              <a:rPr lang="en-US" altLang="zh-CN" dirty="0"/>
              <a:t>Human-computer interaction</a:t>
            </a:r>
            <a:endParaRPr lang="en-US" dirty="0"/>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8154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4/7/2022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44441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4/7/2022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Pattern recognition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4444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4/7/2022</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17123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3"/>
            <a:r>
              <a:rPr lang="zh-CN" altLang="en-US" dirty="0"/>
              <a:t>第三级</a:t>
            </a:r>
          </a:p>
          <a:p>
            <a:pPr lvl="4"/>
            <a:r>
              <a:rPr lang="zh-CN" altLang="en-US" dirty="0"/>
              <a:t>第四级</a:t>
            </a:r>
          </a:p>
          <a:p>
            <a:pPr lvl="5"/>
            <a:r>
              <a:rPr lang="zh-CN" altLang="en-US" dirty="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4/7/2022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ltLang="zh-CN" dirty="0"/>
              <a:t>Human-computer interaction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97390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a:t>Information Search</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a:t>Ying </a:t>
            </a:r>
            <a:r>
              <a:rPr lang="en-US" dirty="0" err="1"/>
              <a:t>shen</a:t>
            </a:r>
            <a:endParaRPr lang="en-US" dirty="0"/>
          </a:p>
          <a:p>
            <a:r>
              <a:rPr lang="en-US" dirty="0" err="1"/>
              <a:t>Sse</a:t>
            </a:r>
            <a:r>
              <a:rPr lang="en-US" dirty="0"/>
              <a:t>, </a:t>
            </a:r>
            <a:r>
              <a:rPr lang="en-US" dirty="0" err="1"/>
              <a:t>tongji</a:t>
            </a:r>
            <a:r>
              <a:rPr lang="en-US" dirty="0"/>
              <a:t> university</a:t>
            </a:r>
          </a:p>
          <a:p>
            <a:r>
              <a:rPr lang="en-US"/>
              <a:t>Jan. </a:t>
            </a:r>
            <a:r>
              <a:rPr lang="en-US" dirty="0"/>
              <a:t>2018</a:t>
            </a:r>
          </a:p>
        </p:txBody>
      </p:sp>
    </p:spTree>
    <p:extLst>
      <p:ext uri="{BB962C8B-B14F-4D97-AF65-F5344CB8AC3E}">
        <p14:creationId xmlns:p14="http://schemas.microsoft.com/office/powerpoint/2010/main" val="176055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7C327A-F9FB-4A53-9C16-9FE87741A2B6}"/>
              </a:ext>
            </a:extLst>
          </p:cNvPr>
          <p:cNvSpPr>
            <a:spLocks noGrp="1"/>
          </p:cNvSpPr>
          <p:nvPr>
            <p:ph type="title"/>
          </p:nvPr>
        </p:nvSpPr>
        <p:spPr/>
        <p:txBody>
          <a:bodyPr>
            <a:normAutofit fontScale="90000"/>
          </a:bodyPr>
          <a:lstStyle/>
          <a:p>
            <a:r>
              <a:rPr lang="en-US" altLang="zh-CN" dirty="0"/>
              <a:t>Information retrieval and word embedding</a:t>
            </a:r>
            <a:endParaRPr lang="zh-CN" altLang="en-US" dirty="0"/>
          </a:p>
        </p:txBody>
      </p:sp>
      <p:sp>
        <p:nvSpPr>
          <p:cNvPr id="3" name="内容占位符 2">
            <a:extLst>
              <a:ext uri="{FF2B5EF4-FFF2-40B4-BE49-F238E27FC236}">
                <a16:creationId xmlns:a16="http://schemas.microsoft.com/office/drawing/2014/main" id="{0FB107E0-C6BF-47CF-AD4B-25992B83AE95}"/>
              </a:ext>
            </a:extLst>
          </p:cNvPr>
          <p:cNvSpPr>
            <a:spLocks noGrp="1"/>
          </p:cNvSpPr>
          <p:nvPr>
            <p:ph idx="1"/>
          </p:nvPr>
        </p:nvSpPr>
        <p:spPr/>
        <p:txBody>
          <a:bodyPr/>
          <a:lstStyle/>
          <a:p>
            <a:endParaRPr lang="zh-CN" altLang="en-US"/>
          </a:p>
        </p:txBody>
      </p:sp>
      <p:sp>
        <p:nvSpPr>
          <p:cNvPr id="4" name="日期占位符 3">
            <a:extLst>
              <a:ext uri="{FF2B5EF4-FFF2-40B4-BE49-F238E27FC236}">
                <a16:creationId xmlns:a16="http://schemas.microsoft.com/office/drawing/2014/main" id="{D29921EC-B82A-4C0A-AF5C-2BCE139B4E87}"/>
              </a:ext>
            </a:extLst>
          </p:cNvPr>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a:extLst>
              <a:ext uri="{FF2B5EF4-FFF2-40B4-BE49-F238E27FC236}">
                <a16:creationId xmlns:a16="http://schemas.microsoft.com/office/drawing/2014/main" id="{7653913F-9CEF-4CD0-BD7B-DBC3CA507062}"/>
              </a:ext>
            </a:extLst>
          </p:cNvPr>
          <p:cNvSpPr>
            <a:spLocks noGrp="1"/>
          </p:cNvSpPr>
          <p:nvPr>
            <p:ph type="ftr" sz="quarter" idx="11"/>
          </p:nvPr>
        </p:nvSpPr>
        <p:spPr/>
        <p:txBody>
          <a:bodyPr/>
          <a:lstStyle/>
          <a:p>
            <a:r>
              <a:rPr lang="en-US" altLang="zh-CN"/>
              <a:t>Human-computer interaction</a:t>
            </a:r>
            <a:endParaRPr lang="en-US" dirty="0"/>
          </a:p>
        </p:txBody>
      </p:sp>
      <p:sp>
        <p:nvSpPr>
          <p:cNvPr id="6" name="灯片编号占位符 5">
            <a:extLst>
              <a:ext uri="{FF2B5EF4-FFF2-40B4-BE49-F238E27FC236}">
                <a16:creationId xmlns:a16="http://schemas.microsoft.com/office/drawing/2014/main" id="{1FF6C2AB-2BA9-4E70-8B57-4EC4AF6513AA}"/>
              </a:ext>
            </a:extLst>
          </p:cNvPr>
          <p:cNvSpPr>
            <a:spLocks noGrp="1"/>
          </p:cNvSpPr>
          <p:nvPr>
            <p:ph type="sldNum" sz="quarter" idx="12"/>
          </p:nvPr>
        </p:nvSpPr>
        <p:spPr/>
        <p:txBody>
          <a:bodyPr/>
          <a:lstStyle/>
          <a:p>
            <a:fld id="{0E6D59EA-74EB-4426-9363-A4C6AA2DED66}" type="slidenum">
              <a:rPr lang="en-US" smtClean="0"/>
              <a:t>10</a:t>
            </a:fld>
            <a:endParaRPr lang="en-US"/>
          </a:p>
        </p:txBody>
      </p:sp>
      <p:pic>
        <p:nvPicPr>
          <p:cNvPr id="1026" name="Picture 2" descr="GitHub - zhaoxin1124ds/NLP-on-scientific-articles-for-information-retrieval:  NLP on scientific articles to create the vector space model, and the information  retrieval was realized using cosine similarity ranking.">
            <a:extLst>
              <a:ext uri="{FF2B5EF4-FFF2-40B4-BE49-F238E27FC236}">
                <a16:creationId xmlns:a16="http://schemas.microsoft.com/office/drawing/2014/main" id="{45B1CDA7-EC4E-4BD2-97F1-0254D6875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0658"/>
            <a:ext cx="914400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60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F1386-CEA5-4923-876F-F43B6952212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1977FC6-FC3E-4250-83A5-73A18808415B}"/>
              </a:ext>
            </a:extLst>
          </p:cNvPr>
          <p:cNvSpPr>
            <a:spLocks noGrp="1"/>
          </p:cNvSpPr>
          <p:nvPr>
            <p:ph idx="1"/>
          </p:nvPr>
        </p:nvSpPr>
        <p:spPr/>
        <p:txBody>
          <a:bodyPr/>
          <a:lstStyle/>
          <a:p>
            <a:endParaRPr lang="zh-CN" altLang="en-US"/>
          </a:p>
        </p:txBody>
      </p:sp>
      <p:sp>
        <p:nvSpPr>
          <p:cNvPr id="4" name="日期占位符 3">
            <a:extLst>
              <a:ext uri="{FF2B5EF4-FFF2-40B4-BE49-F238E27FC236}">
                <a16:creationId xmlns:a16="http://schemas.microsoft.com/office/drawing/2014/main" id="{CA51FFA5-5ACD-4923-95BF-19854EBE533A}"/>
              </a:ext>
            </a:extLst>
          </p:cNvPr>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a:extLst>
              <a:ext uri="{FF2B5EF4-FFF2-40B4-BE49-F238E27FC236}">
                <a16:creationId xmlns:a16="http://schemas.microsoft.com/office/drawing/2014/main" id="{8BA36220-D670-4283-9FAA-00BC56F602B0}"/>
              </a:ext>
            </a:extLst>
          </p:cNvPr>
          <p:cNvSpPr>
            <a:spLocks noGrp="1"/>
          </p:cNvSpPr>
          <p:nvPr>
            <p:ph type="ftr" sz="quarter" idx="11"/>
          </p:nvPr>
        </p:nvSpPr>
        <p:spPr/>
        <p:txBody>
          <a:bodyPr/>
          <a:lstStyle/>
          <a:p>
            <a:r>
              <a:rPr lang="en-US" altLang="zh-CN"/>
              <a:t>Human-computer interaction</a:t>
            </a:r>
            <a:endParaRPr lang="en-US" dirty="0"/>
          </a:p>
        </p:txBody>
      </p:sp>
      <p:sp>
        <p:nvSpPr>
          <p:cNvPr id="6" name="灯片编号占位符 5">
            <a:extLst>
              <a:ext uri="{FF2B5EF4-FFF2-40B4-BE49-F238E27FC236}">
                <a16:creationId xmlns:a16="http://schemas.microsoft.com/office/drawing/2014/main" id="{4F8B9CA3-66D9-496B-A1E4-769E9929140F}"/>
              </a:ext>
            </a:extLst>
          </p:cNvPr>
          <p:cNvSpPr>
            <a:spLocks noGrp="1"/>
          </p:cNvSpPr>
          <p:nvPr>
            <p:ph type="sldNum" sz="quarter" idx="12"/>
          </p:nvPr>
        </p:nvSpPr>
        <p:spPr/>
        <p:txBody>
          <a:bodyPr/>
          <a:lstStyle/>
          <a:p>
            <a:fld id="{0E6D59EA-74EB-4426-9363-A4C6AA2DED66}" type="slidenum">
              <a:rPr lang="en-US" smtClean="0"/>
              <a:t>11</a:t>
            </a:fld>
            <a:endParaRPr lang="en-US"/>
          </a:p>
        </p:txBody>
      </p:sp>
      <p:pic>
        <p:nvPicPr>
          <p:cNvPr id="7" name="图片 6">
            <a:extLst>
              <a:ext uri="{FF2B5EF4-FFF2-40B4-BE49-F238E27FC236}">
                <a16:creationId xmlns:a16="http://schemas.microsoft.com/office/drawing/2014/main" id="{AA5C0412-7F8E-4830-8786-3FFEBE0EAE4A}"/>
              </a:ext>
            </a:extLst>
          </p:cNvPr>
          <p:cNvPicPr>
            <a:picLocks noChangeAspect="1"/>
          </p:cNvPicPr>
          <p:nvPr/>
        </p:nvPicPr>
        <p:blipFill>
          <a:blip r:embed="rId2"/>
          <a:stretch>
            <a:fillRect/>
          </a:stretch>
        </p:blipFill>
        <p:spPr>
          <a:xfrm>
            <a:off x="0" y="1021511"/>
            <a:ext cx="9144000" cy="4814978"/>
          </a:xfrm>
          <a:prstGeom prst="rect">
            <a:avLst/>
          </a:prstGeom>
        </p:spPr>
      </p:pic>
    </p:spTree>
    <p:extLst>
      <p:ext uri="{BB962C8B-B14F-4D97-AF65-F5344CB8AC3E}">
        <p14:creationId xmlns:p14="http://schemas.microsoft.com/office/powerpoint/2010/main" val="63534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Intelligent IR</a:t>
            </a:r>
            <a:endParaRPr lang="en-US" dirty="0"/>
          </a:p>
        </p:txBody>
      </p:sp>
      <p:sp>
        <p:nvSpPr>
          <p:cNvPr id="3" name="内容占位符 2"/>
          <p:cNvSpPr>
            <a:spLocks noGrp="1"/>
          </p:cNvSpPr>
          <p:nvPr>
            <p:ph idx="1"/>
          </p:nvPr>
        </p:nvSpPr>
        <p:spPr/>
        <p:txBody>
          <a:bodyPr/>
          <a:lstStyle/>
          <a:p>
            <a:r>
              <a:rPr lang="en-US" altLang="en-US" dirty="0"/>
              <a:t>Taking into account the </a:t>
            </a:r>
            <a:r>
              <a:rPr lang="en-US" altLang="en-US" i="1" dirty="0"/>
              <a:t>meaning</a:t>
            </a:r>
            <a:r>
              <a:rPr lang="en-US" altLang="en-US" dirty="0"/>
              <a:t> of the words used.</a:t>
            </a:r>
          </a:p>
          <a:p>
            <a:r>
              <a:rPr lang="en-US" altLang="en-US" dirty="0"/>
              <a:t>Taking into account the </a:t>
            </a:r>
            <a:r>
              <a:rPr lang="en-US" altLang="en-US" i="1" dirty="0"/>
              <a:t>order</a:t>
            </a:r>
            <a:r>
              <a:rPr lang="en-US" altLang="en-US" dirty="0"/>
              <a:t> of words in the query.</a:t>
            </a:r>
          </a:p>
          <a:p>
            <a:r>
              <a:rPr lang="en-US" altLang="en-US" dirty="0"/>
              <a:t>Adapting to the user based on direct or indirect feedback.</a:t>
            </a:r>
          </a:p>
          <a:p>
            <a:r>
              <a:rPr lang="en-US" altLang="en-US" dirty="0"/>
              <a:t>Taking into account the </a:t>
            </a:r>
            <a:r>
              <a:rPr lang="en-US" altLang="en-US" i="1" dirty="0"/>
              <a:t>authority</a:t>
            </a:r>
            <a:r>
              <a:rPr lang="en-US" altLang="en-US" dirty="0"/>
              <a:t> of the source.</a:t>
            </a:r>
          </a:p>
          <a:p>
            <a:pPr>
              <a:buNone/>
            </a:pPr>
            <a:endParaRPr lang="en-US" alt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spTree>
    <p:extLst>
      <p:ext uri="{BB962C8B-B14F-4D97-AF65-F5344CB8AC3E}">
        <p14:creationId xmlns:p14="http://schemas.microsoft.com/office/powerpoint/2010/main" val="364710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Web search</a:t>
            </a:r>
            <a:endParaRPr lang="en-US" dirty="0"/>
          </a:p>
        </p:txBody>
      </p:sp>
      <p:sp>
        <p:nvSpPr>
          <p:cNvPr id="3" name="内容占位符 2"/>
          <p:cNvSpPr>
            <a:spLocks noGrp="1"/>
          </p:cNvSpPr>
          <p:nvPr>
            <p:ph idx="1"/>
          </p:nvPr>
        </p:nvSpPr>
        <p:spPr/>
        <p:txBody>
          <a:bodyPr/>
          <a:lstStyle/>
          <a:p>
            <a:r>
              <a:rPr lang="en-US" altLang="en-US" dirty="0"/>
              <a:t>Application of IR to HTML documents on the World Wide Web.</a:t>
            </a:r>
          </a:p>
          <a:p>
            <a:r>
              <a:rPr lang="en-US" altLang="en-US" dirty="0"/>
              <a:t>Differences:</a:t>
            </a:r>
          </a:p>
          <a:p>
            <a:pPr lvl="1"/>
            <a:r>
              <a:rPr lang="en-US" altLang="en-US" dirty="0"/>
              <a:t>Must assemble document corpus by </a:t>
            </a:r>
            <a:r>
              <a:rPr lang="en-US" altLang="en-US" dirty="0" err="1"/>
              <a:t>spidering</a:t>
            </a:r>
            <a:r>
              <a:rPr lang="en-US" altLang="en-US" dirty="0"/>
              <a:t> the web.</a:t>
            </a:r>
          </a:p>
          <a:p>
            <a:pPr lvl="1"/>
            <a:r>
              <a:rPr lang="en-US" altLang="en-US" dirty="0"/>
              <a:t>Can exploit the structural layout information in HTML (XML).</a:t>
            </a:r>
          </a:p>
          <a:p>
            <a:pPr lvl="1"/>
            <a:r>
              <a:rPr lang="en-US" altLang="en-US" dirty="0"/>
              <a:t>Documents change uncontrollably.</a:t>
            </a:r>
          </a:p>
          <a:p>
            <a:pPr lvl="1"/>
            <a:r>
              <a:rPr lang="en-US" altLang="en-US" dirty="0"/>
              <a:t>Can exploit the link structure of the web.</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spTree>
    <p:extLst>
      <p:ext uri="{BB962C8B-B14F-4D97-AF65-F5344CB8AC3E}">
        <p14:creationId xmlns:p14="http://schemas.microsoft.com/office/powerpoint/2010/main" val="393154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Web search system</a:t>
            </a:r>
            <a:endParaRPr lang="en-US" dirty="0"/>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grpSp>
        <p:nvGrpSpPr>
          <p:cNvPr id="7" name="Group 108"/>
          <p:cNvGrpSpPr>
            <a:grpSpLocks/>
          </p:cNvGrpSpPr>
          <p:nvPr/>
        </p:nvGrpSpPr>
        <p:grpSpPr bwMode="auto">
          <a:xfrm>
            <a:off x="3380163" y="2977055"/>
            <a:ext cx="2971800" cy="3148013"/>
            <a:chOff x="2304" y="2064"/>
            <a:chExt cx="1872" cy="1983"/>
          </a:xfrm>
        </p:grpSpPr>
        <p:grpSp>
          <p:nvGrpSpPr>
            <p:cNvPr id="8" name="Group 107"/>
            <p:cNvGrpSpPr>
              <a:grpSpLocks/>
            </p:cNvGrpSpPr>
            <p:nvPr/>
          </p:nvGrpSpPr>
          <p:grpSpPr bwMode="auto">
            <a:xfrm>
              <a:off x="2304" y="2064"/>
              <a:ext cx="1872" cy="1983"/>
              <a:chOff x="2304" y="2064"/>
              <a:chExt cx="1872" cy="1983"/>
            </a:xfrm>
          </p:grpSpPr>
          <p:pic>
            <p:nvPicPr>
              <p:cNvPr id="10" name="Picture 4" descr="C:\Program Files\MSOffice\Clipart\Popular\amconfus.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4" y="2784"/>
                <a:ext cx="587" cy="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
              <p:cNvSpPr>
                <a:spLocks noChangeArrowheads="1"/>
              </p:cNvSpPr>
              <p:nvPr/>
            </p:nvSpPr>
            <p:spPr bwMode="auto">
              <a:xfrm>
                <a:off x="2832" y="2064"/>
                <a:ext cx="816" cy="576"/>
              </a:xfrm>
              <a:prstGeom prst="wedgeRoundRectCallout">
                <a:avLst>
                  <a:gd name="adj1" fmla="val -59315"/>
                  <a:gd name="adj2" fmla="val 106944"/>
                  <a:gd name="adj3" fmla="val 16667"/>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2400" i="0"/>
              </a:p>
            </p:txBody>
          </p:sp>
          <p:sp>
            <p:nvSpPr>
              <p:cNvPr id="12" name="Line 9"/>
              <p:cNvSpPr>
                <a:spLocks noChangeShapeType="1"/>
              </p:cNvSpPr>
              <p:nvPr/>
            </p:nvSpPr>
            <p:spPr bwMode="auto">
              <a:xfrm>
                <a:off x="3648" y="2400"/>
                <a:ext cx="528" cy="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endParaRPr lang="en-US"/>
              </a:p>
            </p:txBody>
          </p:sp>
        </p:grpSp>
        <p:sp>
          <p:nvSpPr>
            <p:cNvPr id="9" name="Rectangle 6"/>
            <p:cNvSpPr>
              <a:spLocks noChangeArrowheads="1"/>
            </p:cNvSpPr>
            <p:nvPr/>
          </p:nvSpPr>
          <p:spPr bwMode="auto">
            <a:xfrm>
              <a:off x="2928" y="2112"/>
              <a:ext cx="596" cy="5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50000"/>
                </a:spcBef>
                <a:buClrTx/>
                <a:buFontTx/>
                <a:buNone/>
              </a:pPr>
              <a:r>
                <a:rPr lang="en-US" altLang="en-US" sz="2400" i="0" dirty="0"/>
                <a:t>Query String</a:t>
              </a:r>
            </a:p>
          </p:txBody>
        </p:sp>
      </p:grpSp>
      <p:sp>
        <p:nvSpPr>
          <p:cNvPr id="13" name="Rectangle 7"/>
          <p:cNvSpPr>
            <a:spLocks noChangeArrowheads="1"/>
          </p:cNvSpPr>
          <p:nvPr/>
        </p:nvSpPr>
        <p:spPr bwMode="auto">
          <a:xfrm>
            <a:off x="6446559" y="2900855"/>
            <a:ext cx="2057400" cy="1066800"/>
          </a:xfrm>
          <a:prstGeom prst="roundRect">
            <a:avLst/>
          </a:prstGeom>
          <a:solidFill>
            <a:schemeClr val="bg2">
              <a:lumMod val="5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spcBef>
                <a:spcPct val="0"/>
              </a:spcBef>
            </a:pPr>
            <a:r>
              <a:rPr lang="en-US" altLang="en-US" sz="2400">
                <a:latin typeface="Times New Roman" panose="02020603050405020304" pitchFamily="18" charset="0"/>
              </a:rPr>
              <a:t>IR</a:t>
            </a:r>
          </a:p>
          <a:p>
            <a:pPr algn="ctr">
              <a:spcBef>
                <a:spcPct val="0"/>
              </a:spcBef>
            </a:pPr>
            <a:r>
              <a:rPr lang="en-US" altLang="en-US" sz="2400">
                <a:latin typeface="Times New Roman" panose="02020603050405020304" pitchFamily="18" charset="0"/>
              </a:rPr>
              <a:t>System</a:t>
            </a:r>
          </a:p>
        </p:txBody>
      </p:sp>
      <p:grpSp>
        <p:nvGrpSpPr>
          <p:cNvPr id="14" name="Group 109"/>
          <p:cNvGrpSpPr>
            <a:grpSpLocks/>
          </p:cNvGrpSpPr>
          <p:nvPr/>
        </p:nvGrpSpPr>
        <p:grpSpPr bwMode="auto">
          <a:xfrm>
            <a:off x="5208963" y="3967655"/>
            <a:ext cx="3200400" cy="2046288"/>
            <a:chOff x="3456" y="2688"/>
            <a:chExt cx="2016" cy="1289"/>
          </a:xfrm>
        </p:grpSpPr>
        <p:sp>
          <p:nvSpPr>
            <p:cNvPr id="15" name="Oval 10"/>
            <p:cNvSpPr>
              <a:spLocks noChangeArrowheads="1"/>
            </p:cNvSpPr>
            <p:nvPr/>
          </p:nvSpPr>
          <p:spPr bwMode="auto">
            <a:xfrm>
              <a:off x="4272" y="3132"/>
              <a:ext cx="1200" cy="660"/>
            </a:xfrm>
            <a:prstGeom prst="ellipse">
              <a:avLst/>
            </a:prstGeom>
            <a:solidFill>
              <a:schemeClr val="accent1">
                <a:lumMod val="60000"/>
                <a:lumOff val="40000"/>
              </a:schemeClr>
            </a:solidFill>
            <a:ln w="28575">
              <a:noFill/>
              <a:round/>
              <a:headEnd type="non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0"/>
                </a:spcBef>
              </a:pPr>
              <a:r>
                <a:rPr lang="en-US" altLang="en-US" sz="2400" dirty="0">
                  <a:latin typeface="Times New Roman" panose="02020603050405020304" pitchFamily="18" charset="0"/>
                </a:rPr>
                <a:t>Ranked</a:t>
              </a:r>
            </a:p>
            <a:p>
              <a:pPr algn="ctr">
                <a:spcBef>
                  <a:spcPct val="0"/>
                </a:spcBef>
              </a:pPr>
              <a:r>
                <a:rPr lang="en-US" altLang="en-US" sz="2400" dirty="0">
                  <a:latin typeface="Times New Roman" panose="02020603050405020304" pitchFamily="18" charset="0"/>
                </a:rPr>
                <a:t>Documents</a:t>
              </a:r>
            </a:p>
          </p:txBody>
        </p:sp>
        <p:sp>
          <p:nvSpPr>
            <p:cNvPr id="16" name="Line 12"/>
            <p:cNvSpPr>
              <a:spLocks noChangeShapeType="1"/>
            </p:cNvSpPr>
            <p:nvPr/>
          </p:nvSpPr>
          <p:spPr bwMode="auto">
            <a:xfrm>
              <a:off x="4870" y="2688"/>
              <a:ext cx="0" cy="432"/>
            </a:xfrm>
            <a:prstGeom prst="line">
              <a:avLst/>
            </a:prstGeom>
            <a:solidFill>
              <a:schemeClr val="accent1">
                <a:lumMod val="60000"/>
                <a:lumOff val="40000"/>
              </a:schemeClr>
            </a:solidFill>
            <a:ln w="28575">
              <a:solidFill>
                <a:schemeClr val="tx1">
                  <a:lumMod val="75000"/>
                  <a:lumOff val="25000"/>
                </a:schemeClr>
              </a:solidFill>
              <a:round/>
              <a:headEnd type="none" w="med" len="med"/>
              <a:tailEnd type="triangle" w="med" len="med"/>
            </a:ln>
            <a:effectLst>
              <a:outerShdw blurRad="50800" dist="38100" dir="2700000" algn="tl" rotWithShape="0">
                <a:prstClr val="black">
                  <a:alpha val="40000"/>
                </a:prstClr>
              </a:outerShdw>
            </a:effectLst>
            <a:extLst/>
          </p:spPr>
          <p:txBody>
            <a:bodyPr wrap="none" anchor="ctr"/>
            <a:lstStyle/>
            <a:p>
              <a:pPr algn="ctr">
                <a:spcBef>
                  <a:spcPct val="0"/>
                </a:spcBef>
              </a:pPr>
              <a:endParaRPr lang="en-US" sz="2400">
                <a:latin typeface="Times New Roman" panose="02020603050405020304" pitchFamily="18" charset="0"/>
              </a:endParaRPr>
            </a:p>
          </p:txBody>
        </p:sp>
        <p:sp>
          <p:nvSpPr>
            <p:cNvPr id="17" name="Rectangle 13"/>
            <p:cNvSpPr>
              <a:spLocks noChangeArrowheads="1"/>
            </p:cNvSpPr>
            <p:nvPr/>
          </p:nvSpPr>
          <p:spPr bwMode="auto">
            <a:xfrm>
              <a:off x="3456" y="2976"/>
              <a:ext cx="672" cy="912"/>
            </a:xfrm>
            <a:prstGeom prst="rect">
              <a:avLst/>
            </a:prstGeom>
            <a:solidFill>
              <a:schemeClr val="bg1"/>
            </a:solidFill>
            <a:ln w="12700">
              <a:solidFill>
                <a:schemeClr val="tx1"/>
              </a:solidFill>
              <a:round/>
              <a:headEnd type="non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0"/>
                </a:spcBef>
              </a:pPr>
              <a:endParaRPr lang="en-US" altLang="en-US" sz="2400">
                <a:latin typeface="Times New Roman" panose="02020603050405020304" pitchFamily="18" charset="0"/>
              </a:endParaRPr>
            </a:p>
          </p:txBody>
        </p:sp>
        <p:sp>
          <p:nvSpPr>
            <p:cNvPr id="18" name="Text Box 14"/>
            <p:cNvSpPr txBox="1">
              <a:spLocks noChangeArrowheads="1"/>
            </p:cNvSpPr>
            <p:nvPr/>
          </p:nvSpPr>
          <p:spPr bwMode="auto">
            <a:xfrm>
              <a:off x="3512" y="2976"/>
              <a:ext cx="557" cy="1001"/>
            </a:xfrm>
            <a:prstGeom prst="rect">
              <a:avLst/>
            </a:prstGeom>
            <a:noFill/>
            <a:ln w="28575">
              <a:noFill/>
              <a:round/>
              <a:headEnd type="none" w="med" len="med"/>
              <a:tailEnd type="triangle" w="med" len="med"/>
            </a:ln>
            <a:extLst/>
          </p:spPr>
          <p:txBody>
            <a:bodyPr wrap="none" anchor="ctr"/>
            <a:lstStyle>
              <a:defPPr>
                <a:defRPr lang="en-US"/>
              </a:defPPr>
              <a:lvl1pPr algn="ctr">
                <a:spcBef>
                  <a:spcPct val="0"/>
                </a:spcBef>
                <a:defRPr sz="2400">
                  <a:latin typeface="Times New Roman" panose="02020603050405020304" pitchFamily="18" charset="0"/>
                </a:defRPr>
              </a:lvl1pPr>
            </a:lstStyle>
            <a:p>
              <a:r>
                <a:rPr lang="en-US" altLang="en-US" sz="1800" dirty="0"/>
                <a:t>1. Page1</a:t>
              </a:r>
            </a:p>
            <a:p>
              <a:r>
                <a:rPr lang="en-US" altLang="en-US" sz="1800" dirty="0"/>
                <a:t>2. Page2</a:t>
              </a:r>
            </a:p>
            <a:p>
              <a:r>
                <a:rPr lang="en-US" altLang="en-US" sz="1800" dirty="0"/>
                <a:t>3. Page3</a:t>
              </a:r>
            </a:p>
            <a:p>
              <a:r>
                <a:rPr lang="en-US" altLang="en-US" sz="1200" dirty="0"/>
                <a:t>.</a:t>
              </a:r>
            </a:p>
            <a:p>
              <a:r>
                <a:rPr lang="en-US" altLang="en-US" sz="1200" dirty="0"/>
                <a:t>.</a:t>
              </a:r>
            </a:p>
            <a:p>
              <a:endParaRPr lang="en-US" altLang="en-US" sz="1800" dirty="0"/>
            </a:p>
          </p:txBody>
        </p:sp>
      </p:grpSp>
      <p:sp>
        <p:nvSpPr>
          <p:cNvPr id="19" name="Line 8"/>
          <p:cNvSpPr>
            <a:spLocks noChangeShapeType="1"/>
          </p:cNvSpPr>
          <p:nvPr/>
        </p:nvSpPr>
        <p:spPr bwMode="auto">
          <a:xfrm>
            <a:off x="7437159" y="2443655"/>
            <a:ext cx="0" cy="457200"/>
          </a:xfrm>
          <a:prstGeom prst="line">
            <a:avLst/>
          </a:prstGeom>
          <a:solidFill>
            <a:schemeClr val="accent1">
              <a:lumMod val="60000"/>
              <a:lumOff val="40000"/>
            </a:schemeClr>
          </a:solidFill>
          <a:ln w="28575">
            <a:solidFill>
              <a:schemeClr val="tx1">
                <a:lumMod val="75000"/>
                <a:lumOff val="25000"/>
              </a:schemeClr>
            </a:solidFill>
            <a:round/>
            <a:headEnd type="none" w="med" len="med"/>
            <a:tailEnd type="triangle" w="med" len="med"/>
          </a:ln>
          <a:effectLst>
            <a:outerShdw blurRad="50800" dist="38100" dir="2700000" algn="tl" rotWithShape="0">
              <a:prstClr val="black">
                <a:alpha val="40000"/>
              </a:prstClr>
            </a:outerShdw>
          </a:effectLst>
          <a:extLst/>
        </p:spPr>
        <p:txBody>
          <a:bodyPr wrap="none" anchor="ctr"/>
          <a:lstStyle/>
          <a:p>
            <a:pPr algn="ctr">
              <a:spcBef>
                <a:spcPct val="0"/>
              </a:spcBef>
            </a:pPr>
            <a:endParaRPr lang="en-US" sz="2400">
              <a:latin typeface="Times New Roman" panose="02020603050405020304" pitchFamily="18" charset="0"/>
            </a:endParaRPr>
          </a:p>
        </p:txBody>
      </p:sp>
      <p:grpSp>
        <p:nvGrpSpPr>
          <p:cNvPr id="20" name="Group 113"/>
          <p:cNvGrpSpPr>
            <a:grpSpLocks/>
          </p:cNvGrpSpPr>
          <p:nvPr/>
        </p:nvGrpSpPr>
        <p:grpSpPr bwMode="auto">
          <a:xfrm>
            <a:off x="5939213" y="1432418"/>
            <a:ext cx="2438400" cy="1025525"/>
            <a:chOff x="3916" y="1091"/>
            <a:chExt cx="1536" cy="646"/>
          </a:xfrm>
        </p:grpSpPr>
        <p:sp>
          <p:nvSpPr>
            <p:cNvPr id="21" name="Oval 3"/>
            <p:cNvSpPr>
              <a:spLocks noChangeArrowheads="1"/>
            </p:cNvSpPr>
            <p:nvPr/>
          </p:nvSpPr>
          <p:spPr bwMode="auto">
            <a:xfrm>
              <a:off x="4252" y="1091"/>
              <a:ext cx="1200" cy="646"/>
            </a:xfrm>
            <a:prstGeom prst="ellipse">
              <a:avLst/>
            </a:prstGeom>
            <a:solidFill>
              <a:schemeClr val="accent1">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spcBef>
                  <a:spcPct val="0"/>
                </a:spcBef>
              </a:pPr>
              <a:r>
                <a:rPr lang="en-US" altLang="en-US" sz="2400" dirty="0">
                  <a:latin typeface="Times New Roman" panose="02020603050405020304" pitchFamily="18" charset="0"/>
                </a:rPr>
                <a:t>Document</a:t>
              </a:r>
            </a:p>
            <a:p>
              <a:pPr algn="ctr">
                <a:spcBef>
                  <a:spcPct val="0"/>
                </a:spcBef>
              </a:pPr>
              <a:r>
                <a:rPr lang="en-US" altLang="en-US" sz="2400" dirty="0">
                  <a:latin typeface="Times New Roman" panose="02020603050405020304" pitchFamily="18" charset="0"/>
                </a:rPr>
                <a:t>corpus</a:t>
              </a:r>
            </a:p>
          </p:txBody>
        </p:sp>
        <p:sp>
          <p:nvSpPr>
            <p:cNvPr id="22" name="Line 19"/>
            <p:cNvSpPr>
              <a:spLocks noChangeShapeType="1"/>
            </p:cNvSpPr>
            <p:nvPr/>
          </p:nvSpPr>
          <p:spPr bwMode="auto">
            <a:xfrm>
              <a:off x="3916" y="1440"/>
              <a:ext cx="336" cy="0"/>
            </a:xfrm>
            <a:prstGeom prst="line">
              <a:avLst/>
            </a:prstGeom>
            <a:solidFill>
              <a:schemeClr val="accent1">
                <a:lumMod val="60000"/>
                <a:lumOff val="40000"/>
              </a:schemeClr>
            </a:solidFill>
            <a:ln w="28575">
              <a:solidFill>
                <a:schemeClr val="tx1">
                  <a:lumMod val="75000"/>
                  <a:lumOff val="25000"/>
                </a:schemeClr>
              </a:solidFill>
              <a:round/>
              <a:headEnd type="none" w="med" len="med"/>
              <a:tailEnd type="triangle" w="med" len="med"/>
            </a:ln>
            <a:effectLst>
              <a:outerShdw blurRad="50800" dist="38100" dir="2700000" algn="tl" rotWithShape="0">
                <a:prstClr val="black">
                  <a:alpha val="40000"/>
                </a:prstClr>
              </a:outerShdw>
            </a:effectLst>
            <a:extLst/>
          </p:spPr>
          <p:txBody>
            <a:bodyPr wrap="none" anchor="ctr"/>
            <a:lstStyle/>
            <a:p>
              <a:pPr algn="ctr">
                <a:spcBef>
                  <a:spcPct val="0"/>
                </a:spcBef>
              </a:pPr>
              <a:endParaRPr lang="en-US" sz="2400">
                <a:latin typeface="Times New Roman" panose="02020603050405020304" pitchFamily="18" charset="0"/>
              </a:endParaRPr>
            </a:p>
          </p:txBody>
        </p:sp>
      </p:grpSp>
      <p:grpSp>
        <p:nvGrpSpPr>
          <p:cNvPr id="23" name="Group 111"/>
          <p:cNvGrpSpPr>
            <a:grpSpLocks/>
          </p:cNvGrpSpPr>
          <p:nvPr/>
        </p:nvGrpSpPr>
        <p:grpSpPr bwMode="auto">
          <a:xfrm>
            <a:off x="560763" y="1224455"/>
            <a:ext cx="2743200" cy="2209800"/>
            <a:chOff x="528" y="960"/>
            <a:chExt cx="1728" cy="1392"/>
          </a:xfrm>
        </p:grpSpPr>
        <p:sp>
          <p:nvSpPr>
            <p:cNvPr id="24" name="Cloud"/>
            <p:cNvSpPr>
              <a:spLocks noChangeAspect="1" noEditPoints="1" noChangeArrowheads="1"/>
            </p:cNvSpPr>
            <p:nvPr/>
          </p:nvSpPr>
          <p:spPr bwMode="auto">
            <a:xfrm>
              <a:off x="528" y="960"/>
              <a:ext cx="1728" cy="1392"/>
            </a:xfrm>
            <a:custGeom>
              <a:avLst/>
              <a:gdLst>
                <a:gd name="T0" fmla="*/ 5 w 21600"/>
                <a:gd name="T1" fmla="*/ 696 h 21600"/>
                <a:gd name="T2" fmla="*/ 864 w 21600"/>
                <a:gd name="T3" fmla="*/ 1391 h 21600"/>
                <a:gd name="T4" fmla="*/ 1727 w 21600"/>
                <a:gd name="T5" fmla="*/ 696 h 21600"/>
                <a:gd name="T6" fmla="*/ 864 w 21600"/>
                <a:gd name="T7" fmla="*/ 80 h 21600"/>
                <a:gd name="T8" fmla="*/ 0 60000 65536"/>
                <a:gd name="T9" fmla="*/ 0 60000 65536"/>
                <a:gd name="T10" fmla="*/ 0 60000 65536"/>
                <a:gd name="T11" fmla="*/ 0 60000 65536"/>
                <a:gd name="T12" fmla="*/ 2975 w 21600"/>
                <a:gd name="T13" fmla="*/ 3259 h 21600"/>
                <a:gd name="T14" fmla="*/ 17088 w 21600"/>
                <a:gd name="T15" fmla="*/ 1733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5" name="Text Box 23"/>
            <p:cNvSpPr txBox="1">
              <a:spLocks noChangeArrowheads="1"/>
            </p:cNvSpPr>
            <p:nvPr/>
          </p:nvSpPr>
          <p:spPr bwMode="auto">
            <a:xfrm>
              <a:off x="1152" y="1104"/>
              <a:ext cx="4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i="0"/>
                <a:t>Web</a:t>
              </a:r>
            </a:p>
          </p:txBody>
        </p:sp>
        <p:grpSp>
          <p:nvGrpSpPr>
            <p:cNvPr id="26" name="Group 24"/>
            <p:cNvGrpSpPr>
              <a:grpSpLocks/>
            </p:cNvGrpSpPr>
            <p:nvPr/>
          </p:nvGrpSpPr>
          <p:grpSpPr bwMode="auto">
            <a:xfrm>
              <a:off x="1008" y="1392"/>
              <a:ext cx="864" cy="768"/>
              <a:chOff x="1872" y="1152"/>
              <a:chExt cx="2784" cy="2496"/>
            </a:xfrm>
          </p:grpSpPr>
          <p:grpSp>
            <p:nvGrpSpPr>
              <p:cNvPr id="27" name="Group 25"/>
              <p:cNvGrpSpPr>
                <a:grpSpLocks/>
              </p:cNvGrpSpPr>
              <p:nvPr/>
            </p:nvGrpSpPr>
            <p:grpSpPr bwMode="auto">
              <a:xfrm>
                <a:off x="1872" y="1872"/>
                <a:ext cx="528" cy="624"/>
                <a:chOff x="1488" y="1392"/>
                <a:chExt cx="528" cy="624"/>
              </a:xfrm>
            </p:grpSpPr>
            <p:sp>
              <p:nvSpPr>
                <p:cNvPr id="95" name="Rectangle 26"/>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96" name="Line 27"/>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 name="Line 28"/>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8" name="Line 29"/>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 name="Line 30"/>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 name="Line 31"/>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 name="Line 32"/>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 name="Line 33"/>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 name="Line 34"/>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 name="Line 35"/>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8" name="Group 36"/>
              <p:cNvGrpSpPr>
                <a:grpSpLocks/>
              </p:cNvGrpSpPr>
              <p:nvPr/>
            </p:nvGrpSpPr>
            <p:grpSpPr bwMode="auto">
              <a:xfrm>
                <a:off x="3072" y="2160"/>
                <a:ext cx="528" cy="624"/>
                <a:chOff x="1488" y="1392"/>
                <a:chExt cx="528" cy="624"/>
              </a:xfrm>
            </p:grpSpPr>
            <p:sp>
              <p:nvSpPr>
                <p:cNvPr id="85" name="Rectangle 37"/>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86" name="Line 38"/>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 name="Line 39"/>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8" name="Line 40"/>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 name="Line 41"/>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0" name="Line 42"/>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 name="Line 43"/>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 name="Line 44"/>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 name="Line 45"/>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 name="Line 46"/>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9" name="Group 47"/>
              <p:cNvGrpSpPr>
                <a:grpSpLocks/>
              </p:cNvGrpSpPr>
              <p:nvPr/>
            </p:nvGrpSpPr>
            <p:grpSpPr bwMode="auto">
              <a:xfrm>
                <a:off x="2448" y="3024"/>
                <a:ext cx="528" cy="624"/>
                <a:chOff x="1488" y="1392"/>
                <a:chExt cx="528" cy="624"/>
              </a:xfrm>
            </p:grpSpPr>
            <p:sp>
              <p:nvSpPr>
                <p:cNvPr id="75" name="Rectangle 48"/>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76" name="Line 49"/>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 name="Line 50"/>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8" name="Line 51"/>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 name="Line 52"/>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 name="Line 53"/>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 name="Line 54"/>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 name="Line 55"/>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 name="Line 56"/>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4" name="Line 57"/>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0" name="Group 58"/>
              <p:cNvGrpSpPr>
                <a:grpSpLocks/>
              </p:cNvGrpSpPr>
              <p:nvPr/>
            </p:nvGrpSpPr>
            <p:grpSpPr bwMode="auto">
              <a:xfrm>
                <a:off x="4128" y="2592"/>
                <a:ext cx="528" cy="624"/>
                <a:chOff x="1488" y="1392"/>
                <a:chExt cx="528" cy="624"/>
              </a:xfrm>
            </p:grpSpPr>
            <p:sp>
              <p:nvSpPr>
                <p:cNvPr id="65" name="Rectangle 59"/>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66" name="Line 60"/>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7" name="Line 61"/>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8" name="Line 62"/>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9" name="Line 63"/>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 name="Line 64"/>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 name="Line 65"/>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 name="Line 66"/>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3" name="Line 67"/>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4" name="Line 68"/>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1" name="Group 69"/>
              <p:cNvGrpSpPr>
                <a:grpSpLocks/>
              </p:cNvGrpSpPr>
              <p:nvPr/>
            </p:nvGrpSpPr>
            <p:grpSpPr bwMode="auto">
              <a:xfrm>
                <a:off x="2784" y="1152"/>
                <a:ext cx="528" cy="624"/>
                <a:chOff x="1488" y="1392"/>
                <a:chExt cx="528" cy="624"/>
              </a:xfrm>
            </p:grpSpPr>
            <p:sp>
              <p:nvSpPr>
                <p:cNvPr id="55" name="Rectangle 70"/>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56" name="Line 71"/>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7" name="Line 72"/>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 name="Line 73"/>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 name="Line 74"/>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0" name="Line 75"/>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 name="Line 76"/>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 name="Line 77"/>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 name="Line 78"/>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 name="Line 79"/>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2" name="Group 80"/>
              <p:cNvGrpSpPr>
                <a:grpSpLocks/>
              </p:cNvGrpSpPr>
              <p:nvPr/>
            </p:nvGrpSpPr>
            <p:grpSpPr bwMode="auto">
              <a:xfrm>
                <a:off x="4080" y="1632"/>
                <a:ext cx="528" cy="624"/>
                <a:chOff x="1488" y="1392"/>
                <a:chExt cx="528" cy="624"/>
              </a:xfrm>
            </p:grpSpPr>
            <p:sp>
              <p:nvSpPr>
                <p:cNvPr id="45" name="Rectangle 81"/>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46" name="Line 82"/>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 name="Line 83"/>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 name="Line 84"/>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 name="Line 85"/>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 name="Line 86"/>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 name="Line 87"/>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 name="Line 88"/>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 name="Line 89"/>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 name="Line 90"/>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3" name="Rectangle 91"/>
              <p:cNvSpPr>
                <a:spLocks noChangeArrowheads="1"/>
              </p:cNvSpPr>
              <p:nvPr/>
            </p:nvSpPr>
            <p:spPr bwMode="auto">
              <a:xfrm>
                <a:off x="3360" y="2352"/>
                <a:ext cx="192" cy="96"/>
              </a:xfrm>
              <a:prstGeom prst="rect">
                <a:avLst/>
              </a:prstGeom>
              <a:solidFill>
                <a:srgbClr val="11DBDB"/>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34" name="Rectangle 92"/>
              <p:cNvSpPr>
                <a:spLocks noChangeArrowheads="1"/>
              </p:cNvSpPr>
              <p:nvPr/>
            </p:nvSpPr>
            <p:spPr bwMode="auto">
              <a:xfrm>
                <a:off x="4176" y="1632"/>
                <a:ext cx="384" cy="96"/>
              </a:xfrm>
              <a:prstGeom prst="rect">
                <a:avLst/>
              </a:prstGeom>
              <a:solidFill>
                <a:srgbClr val="98ED87"/>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35" name="Rectangle 93"/>
              <p:cNvSpPr>
                <a:spLocks noChangeArrowheads="1"/>
              </p:cNvSpPr>
              <p:nvPr/>
            </p:nvSpPr>
            <p:spPr bwMode="auto">
              <a:xfrm>
                <a:off x="2592" y="3168"/>
                <a:ext cx="240" cy="144"/>
              </a:xfrm>
              <a:prstGeom prst="rect">
                <a:avLst/>
              </a:prstGeom>
              <a:solidFill>
                <a:srgbClr val="F4F432"/>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36" name="Line 94"/>
              <p:cNvSpPr>
                <a:spLocks noChangeShapeType="1"/>
              </p:cNvSpPr>
              <p:nvPr/>
            </p:nvSpPr>
            <p:spPr bwMode="auto">
              <a:xfrm flipV="1">
                <a:off x="2112" y="1440"/>
                <a:ext cx="672" cy="62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 name="Line 95"/>
              <p:cNvSpPr>
                <a:spLocks noChangeShapeType="1"/>
              </p:cNvSpPr>
              <p:nvPr/>
            </p:nvSpPr>
            <p:spPr bwMode="auto">
              <a:xfrm>
                <a:off x="2160" y="2256"/>
                <a:ext cx="912" cy="33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 name="Line 96"/>
              <p:cNvSpPr>
                <a:spLocks noChangeShapeType="1"/>
              </p:cNvSpPr>
              <p:nvPr/>
            </p:nvSpPr>
            <p:spPr bwMode="auto">
              <a:xfrm flipH="1" flipV="1">
                <a:off x="3312" y="1440"/>
                <a:ext cx="960" cy="52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 name="Line 97"/>
              <p:cNvSpPr>
                <a:spLocks noChangeShapeType="1"/>
              </p:cNvSpPr>
              <p:nvPr/>
            </p:nvSpPr>
            <p:spPr bwMode="auto">
              <a:xfrm flipV="1">
                <a:off x="4368" y="2256"/>
                <a:ext cx="0" cy="57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 name="Line 98"/>
              <p:cNvSpPr>
                <a:spLocks noChangeShapeType="1"/>
              </p:cNvSpPr>
              <p:nvPr/>
            </p:nvSpPr>
            <p:spPr bwMode="auto">
              <a:xfrm flipV="1">
                <a:off x="2784" y="2928"/>
                <a:ext cx="1344" cy="52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 name="Line 99"/>
              <p:cNvSpPr>
                <a:spLocks noChangeShapeType="1"/>
              </p:cNvSpPr>
              <p:nvPr/>
            </p:nvSpPr>
            <p:spPr bwMode="auto">
              <a:xfrm flipH="1" flipV="1">
                <a:off x="2160" y="2496"/>
                <a:ext cx="576" cy="76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 name="Line 100"/>
              <p:cNvSpPr>
                <a:spLocks noChangeShapeType="1"/>
              </p:cNvSpPr>
              <p:nvPr/>
            </p:nvSpPr>
            <p:spPr bwMode="auto">
              <a:xfrm>
                <a:off x="3024" y="1440"/>
                <a:ext cx="192" cy="72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 name="Line 101"/>
              <p:cNvSpPr>
                <a:spLocks noChangeShapeType="1"/>
              </p:cNvSpPr>
              <p:nvPr/>
            </p:nvSpPr>
            <p:spPr bwMode="auto">
              <a:xfrm flipV="1">
                <a:off x="3408" y="2016"/>
                <a:ext cx="672" cy="28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 name="Line 102"/>
              <p:cNvSpPr>
                <a:spLocks noChangeShapeType="1"/>
              </p:cNvSpPr>
              <p:nvPr/>
            </p:nvSpPr>
            <p:spPr bwMode="auto">
              <a:xfrm>
                <a:off x="3408" y="2592"/>
                <a:ext cx="720" cy="19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grpSp>
        <p:nvGrpSpPr>
          <p:cNvPr id="105" name="Group 112"/>
          <p:cNvGrpSpPr>
            <a:grpSpLocks/>
          </p:cNvGrpSpPr>
          <p:nvPr/>
        </p:nvGrpSpPr>
        <p:grpSpPr bwMode="auto">
          <a:xfrm>
            <a:off x="2922963" y="1529255"/>
            <a:ext cx="2971800" cy="1066800"/>
            <a:chOff x="2016" y="1152"/>
            <a:chExt cx="1872" cy="672"/>
          </a:xfrm>
        </p:grpSpPr>
        <p:sp>
          <p:nvSpPr>
            <p:cNvPr id="106" name="Line 18"/>
            <p:cNvSpPr>
              <a:spLocks noChangeShapeType="1"/>
            </p:cNvSpPr>
            <p:nvPr/>
          </p:nvSpPr>
          <p:spPr bwMode="auto">
            <a:xfrm>
              <a:off x="2016" y="1440"/>
              <a:ext cx="576" cy="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endParaRPr lang="en-US"/>
            </a:p>
          </p:txBody>
        </p:sp>
        <p:grpSp>
          <p:nvGrpSpPr>
            <p:cNvPr id="107" name="Group 110"/>
            <p:cNvGrpSpPr>
              <a:grpSpLocks/>
            </p:cNvGrpSpPr>
            <p:nvPr/>
          </p:nvGrpSpPr>
          <p:grpSpPr bwMode="auto">
            <a:xfrm>
              <a:off x="2592" y="1152"/>
              <a:ext cx="1296" cy="672"/>
              <a:chOff x="2592" y="1152"/>
              <a:chExt cx="1296" cy="672"/>
            </a:xfrm>
          </p:grpSpPr>
          <p:sp>
            <p:nvSpPr>
              <p:cNvPr id="108" name="Rectangle 17"/>
              <p:cNvSpPr>
                <a:spLocks noChangeArrowheads="1"/>
              </p:cNvSpPr>
              <p:nvPr/>
            </p:nvSpPr>
            <p:spPr bwMode="auto">
              <a:xfrm>
                <a:off x="2592" y="1152"/>
                <a:ext cx="1296" cy="672"/>
              </a:xfrm>
              <a:prstGeom prst="roundRect">
                <a:avLst/>
              </a:prstGeom>
              <a:solidFill>
                <a:schemeClr val="bg2">
                  <a:lumMod val="5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2400" i="0"/>
              </a:p>
            </p:txBody>
          </p:sp>
          <p:pic>
            <p:nvPicPr>
              <p:cNvPr id="109" name="Picture 103" descr="C:\Program Files\MSWorks\Clipart\AN0008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 y="1440"/>
                <a:ext cx="57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Rectangle 104"/>
              <p:cNvSpPr>
                <a:spLocks noChangeArrowheads="1"/>
              </p:cNvSpPr>
              <p:nvPr/>
            </p:nvSpPr>
            <p:spPr bwMode="auto">
              <a:xfrm>
                <a:off x="2928" y="1152"/>
                <a:ext cx="6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i="0"/>
                  <a:t>Spider</a:t>
                </a:r>
              </a:p>
            </p:txBody>
          </p:sp>
        </p:grpSp>
      </p:grpSp>
    </p:spTree>
    <p:extLst>
      <p:ext uri="{BB962C8B-B14F-4D97-AF65-F5344CB8AC3E}">
        <p14:creationId xmlns:p14="http://schemas.microsoft.com/office/powerpoint/2010/main" val="302185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Other IR-related tasks</a:t>
            </a:r>
            <a:endParaRPr lang="en-US" dirty="0"/>
          </a:p>
        </p:txBody>
      </p:sp>
      <p:sp>
        <p:nvSpPr>
          <p:cNvPr id="3" name="内容占位符 2"/>
          <p:cNvSpPr>
            <a:spLocks noGrp="1"/>
          </p:cNvSpPr>
          <p:nvPr>
            <p:ph idx="1"/>
          </p:nvPr>
        </p:nvSpPr>
        <p:spPr/>
        <p:txBody>
          <a:bodyPr/>
          <a:lstStyle/>
          <a:p>
            <a:r>
              <a:rPr lang="en-US" altLang="en-US" dirty="0"/>
              <a:t>Automated document categorization</a:t>
            </a:r>
          </a:p>
          <a:p>
            <a:r>
              <a:rPr lang="en-US" altLang="en-US" dirty="0"/>
              <a:t>Information filtering (spam filtering)</a:t>
            </a:r>
          </a:p>
          <a:p>
            <a:r>
              <a:rPr lang="en-US" altLang="en-US" dirty="0"/>
              <a:t>Information routing</a:t>
            </a:r>
          </a:p>
          <a:p>
            <a:r>
              <a:rPr lang="en-US" altLang="en-US" dirty="0"/>
              <a:t>Automated document clustering</a:t>
            </a:r>
          </a:p>
          <a:p>
            <a:r>
              <a:rPr lang="en-US" altLang="en-US" dirty="0"/>
              <a:t>Recommending information or products</a:t>
            </a:r>
          </a:p>
          <a:p>
            <a:r>
              <a:rPr lang="en-US" altLang="en-US" dirty="0"/>
              <a:t>Information extraction</a:t>
            </a:r>
          </a:p>
          <a:p>
            <a:r>
              <a:rPr lang="en-US" altLang="en-US" dirty="0"/>
              <a:t>Information integration</a:t>
            </a:r>
          </a:p>
          <a:p>
            <a:r>
              <a:rPr lang="en-US" altLang="en-US" dirty="0"/>
              <a:t>Question answering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spTree>
    <p:extLst>
      <p:ext uri="{BB962C8B-B14F-4D97-AF65-F5344CB8AC3E}">
        <p14:creationId xmlns:p14="http://schemas.microsoft.com/office/powerpoint/2010/main" val="144568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History of IR</a:t>
            </a:r>
            <a:endParaRPr lang="en-US" dirty="0"/>
          </a:p>
        </p:txBody>
      </p:sp>
      <p:sp>
        <p:nvSpPr>
          <p:cNvPr id="3" name="内容占位符 2"/>
          <p:cNvSpPr>
            <a:spLocks noGrp="1"/>
          </p:cNvSpPr>
          <p:nvPr>
            <p:ph idx="1"/>
          </p:nvPr>
        </p:nvSpPr>
        <p:spPr/>
        <p:txBody>
          <a:bodyPr/>
          <a:lstStyle/>
          <a:p>
            <a:r>
              <a:rPr lang="en-US" altLang="en-US" dirty="0"/>
              <a:t>1960-70’s:</a:t>
            </a:r>
          </a:p>
          <a:p>
            <a:pPr lvl="1"/>
            <a:r>
              <a:rPr lang="en-US" altLang="en-US" dirty="0"/>
              <a:t> Initial exploration of text retrieval systems for “small” corpora of scientific abstracts, and law and business documents.</a:t>
            </a:r>
          </a:p>
          <a:p>
            <a:pPr lvl="1"/>
            <a:r>
              <a:rPr lang="en-US" altLang="en-US" dirty="0"/>
              <a:t>Development of the basic Boolean and vector-space models of retrieval.</a:t>
            </a:r>
          </a:p>
          <a:p>
            <a:pPr lvl="1"/>
            <a:r>
              <a:rPr lang="en-US" altLang="en-US" dirty="0"/>
              <a:t>Prof. Salton and his students at Cornell University are the leading researchers in the area.</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spTree>
    <p:extLst>
      <p:ext uri="{BB962C8B-B14F-4D97-AF65-F5344CB8AC3E}">
        <p14:creationId xmlns:p14="http://schemas.microsoft.com/office/powerpoint/2010/main" val="4269352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History of IR</a:t>
            </a:r>
            <a:endParaRPr lang="en-US" dirty="0"/>
          </a:p>
        </p:txBody>
      </p:sp>
      <p:sp>
        <p:nvSpPr>
          <p:cNvPr id="3" name="内容占位符 2"/>
          <p:cNvSpPr>
            <a:spLocks noGrp="1"/>
          </p:cNvSpPr>
          <p:nvPr>
            <p:ph idx="1"/>
          </p:nvPr>
        </p:nvSpPr>
        <p:spPr/>
        <p:txBody>
          <a:bodyPr/>
          <a:lstStyle/>
          <a:p>
            <a:r>
              <a:rPr lang="en-US" altLang="en-US" dirty="0"/>
              <a:t>1980’s:</a:t>
            </a:r>
          </a:p>
          <a:p>
            <a:pPr lvl="1"/>
            <a:r>
              <a:rPr lang="en-US" altLang="en-US" dirty="0"/>
              <a:t>Large document database systems, many run by companies:</a:t>
            </a:r>
          </a:p>
          <a:p>
            <a:pPr marL="803275" lvl="2" indent="-419100"/>
            <a:r>
              <a:rPr lang="en-US" altLang="en-US" dirty="0"/>
              <a:t>Lexis-Nexis</a:t>
            </a:r>
          </a:p>
          <a:p>
            <a:pPr marL="803275" lvl="2" indent="-419100"/>
            <a:r>
              <a:rPr lang="en-US" altLang="en-US" dirty="0"/>
              <a:t>Dialog</a:t>
            </a:r>
          </a:p>
          <a:p>
            <a:pPr marL="803275" lvl="2" indent="-419100"/>
            <a:r>
              <a:rPr lang="en-US" altLang="en-US" dirty="0"/>
              <a:t>MEDLINE</a:t>
            </a:r>
          </a:p>
          <a:p>
            <a:r>
              <a:rPr lang="en-US" altLang="en-US" dirty="0"/>
              <a:t>1990’s:</a:t>
            </a:r>
          </a:p>
          <a:p>
            <a:pPr lvl="1"/>
            <a:r>
              <a:rPr lang="en-US" altLang="en-US" dirty="0"/>
              <a:t>Searching </a:t>
            </a:r>
            <a:r>
              <a:rPr lang="en-US" altLang="en-US" dirty="0" err="1"/>
              <a:t>FTPable</a:t>
            </a:r>
            <a:r>
              <a:rPr lang="en-US" altLang="en-US" dirty="0"/>
              <a:t> documents on the Internet</a:t>
            </a:r>
          </a:p>
          <a:p>
            <a:pPr marL="803275" lvl="2" indent="-419100"/>
            <a:r>
              <a:rPr lang="en-US" altLang="en-US" dirty="0"/>
              <a:t>Archie</a:t>
            </a:r>
          </a:p>
          <a:p>
            <a:pPr marL="803275" lvl="2" indent="-419100"/>
            <a:r>
              <a:rPr lang="en-US" altLang="en-US" dirty="0"/>
              <a:t>WAIS</a:t>
            </a:r>
          </a:p>
          <a:p>
            <a:pPr lvl="1"/>
            <a:r>
              <a:rPr lang="en-US" altLang="en-US" dirty="0"/>
              <a:t>Searching the World Wide Web</a:t>
            </a:r>
          </a:p>
          <a:p>
            <a:pPr marL="803275" lvl="2" indent="-419100"/>
            <a:r>
              <a:rPr lang="en-US" altLang="en-US" dirty="0"/>
              <a:t>Lycos</a:t>
            </a:r>
          </a:p>
          <a:p>
            <a:pPr marL="803275" lvl="2" indent="-419100"/>
            <a:r>
              <a:rPr lang="en-US" altLang="en-US" dirty="0"/>
              <a:t>Yahoo</a:t>
            </a:r>
          </a:p>
          <a:p>
            <a:pPr marL="803275" lvl="2" indent="-419100"/>
            <a:r>
              <a:rPr lang="en-US" altLang="en-US" dirty="0" err="1"/>
              <a:t>Altavista</a:t>
            </a:r>
            <a:endParaRPr lang="en-US" altLang="en-US" dirty="0"/>
          </a:p>
          <a:p>
            <a:pPr>
              <a:buNone/>
            </a:pPr>
            <a:endParaRPr lang="en-US" alt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spTree>
    <p:extLst>
      <p:ext uri="{BB962C8B-B14F-4D97-AF65-F5344CB8AC3E}">
        <p14:creationId xmlns:p14="http://schemas.microsoft.com/office/powerpoint/2010/main" val="772295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History of IR</a:t>
            </a:r>
            <a:endParaRPr lang="en-US" dirty="0"/>
          </a:p>
        </p:txBody>
      </p:sp>
      <p:sp>
        <p:nvSpPr>
          <p:cNvPr id="3" name="内容占位符 2"/>
          <p:cNvSpPr>
            <a:spLocks noGrp="1"/>
          </p:cNvSpPr>
          <p:nvPr>
            <p:ph idx="1"/>
          </p:nvPr>
        </p:nvSpPr>
        <p:spPr/>
        <p:txBody>
          <a:bodyPr/>
          <a:lstStyle/>
          <a:p>
            <a:r>
              <a:rPr lang="en-US" altLang="en-US" dirty="0"/>
              <a:t>1990’s continued:</a:t>
            </a:r>
          </a:p>
          <a:p>
            <a:pPr lvl="1"/>
            <a:r>
              <a:rPr lang="en-US" altLang="en-US" dirty="0"/>
              <a:t>Organized Competitions</a:t>
            </a:r>
          </a:p>
          <a:p>
            <a:pPr marL="803275" lvl="2" indent="-419100"/>
            <a:r>
              <a:rPr lang="en-US" altLang="en-US" dirty="0"/>
              <a:t>NIST TREC</a:t>
            </a:r>
          </a:p>
          <a:p>
            <a:pPr lvl="1"/>
            <a:r>
              <a:rPr lang="en-US" altLang="en-US" dirty="0"/>
              <a:t>Recommender Systems</a:t>
            </a:r>
          </a:p>
          <a:p>
            <a:pPr marL="803275" lvl="2" indent="-419100"/>
            <a:r>
              <a:rPr lang="en-US" altLang="en-US" dirty="0"/>
              <a:t>Ringo</a:t>
            </a:r>
          </a:p>
          <a:p>
            <a:pPr marL="803275" lvl="2" indent="-419100"/>
            <a:r>
              <a:rPr lang="en-US" altLang="en-US" dirty="0"/>
              <a:t>Amazon</a:t>
            </a:r>
          </a:p>
          <a:p>
            <a:pPr marL="803275" lvl="2" indent="-419100"/>
            <a:r>
              <a:rPr lang="en-US" altLang="en-US" dirty="0" err="1"/>
              <a:t>NetPerceptions</a:t>
            </a:r>
            <a:endParaRPr lang="en-US" altLang="en-US" dirty="0"/>
          </a:p>
          <a:p>
            <a:pPr lvl="1"/>
            <a:r>
              <a:rPr lang="en-US" altLang="en-US" dirty="0"/>
              <a:t>Automated Text Categorization &amp; Clustering</a:t>
            </a:r>
          </a:p>
          <a:p>
            <a:pPr lvl="1"/>
            <a:endParaRPr lang="en-US" alt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spTree>
    <p:extLst>
      <p:ext uri="{BB962C8B-B14F-4D97-AF65-F5344CB8AC3E}">
        <p14:creationId xmlns:p14="http://schemas.microsoft.com/office/powerpoint/2010/main" val="3268795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History of IR</a:t>
            </a:r>
            <a:endParaRPr lang="en-US" dirty="0"/>
          </a:p>
        </p:txBody>
      </p:sp>
      <p:sp>
        <p:nvSpPr>
          <p:cNvPr id="3" name="内容占位符 2"/>
          <p:cNvSpPr>
            <a:spLocks noGrp="1"/>
          </p:cNvSpPr>
          <p:nvPr>
            <p:ph idx="1"/>
          </p:nvPr>
        </p:nvSpPr>
        <p:spPr/>
        <p:txBody>
          <a:bodyPr>
            <a:noAutofit/>
          </a:bodyPr>
          <a:lstStyle/>
          <a:p>
            <a:r>
              <a:rPr lang="en-US" altLang="en-US" dirty="0"/>
              <a:t>2000’s</a:t>
            </a:r>
          </a:p>
          <a:p>
            <a:pPr lvl="1"/>
            <a:r>
              <a:rPr lang="en-US" altLang="en-US" dirty="0"/>
              <a:t>Link analysis for Web Search</a:t>
            </a:r>
          </a:p>
          <a:p>
            <a:pPr marL="803275" lvl="2" indent="-419100"/>
            <a:r>
              <a:rPr lang="en-US" altLang="en-US" dirty="0"/>
              <a:t>Google</a:t>
            </a:r>
          </a:p>
          <a:p>
            <a:pPr lvl="1"/>
            <a:r>
              <a:rPr lang="en-US" altLang="en-US" dirty="0"/>
              <a:t>Automated Information Extraction</a:t>
            </a:r>
          </a:p>
          <a:p>
            <a:pPr lvl="1"/>
            <a:r>
              <a:rPr lang="en-US" altLang="en-US" dirty="0"/>
              <a:t>Parallel Processing</a:t>
            </a:r>
          </a:p>
          <a:p>
            <a:pPr marL="803275" lvl="2" indent="-419100"/>
            <a:r>
              <a:rPr lang="en-US" altLang="en-US" dirty="0"/>
              <a:t>Map/Reduce</a:t>
            </a:r>
          </a:p>
          <a:p>
            <a:pPr lvl="1"/>
            <a:r>
              <a:rPr lang="en-US" altLang="en-US" dirty="0"/>
              <a:t>Question Answering</a:t>
            </a:r>
          </a:p>
          <a:p>
            <a:pPr marL="803275" lvl="2" indent="-419100"/>
            <a:r>
              <a:rPr lang="en-US" altLang="en-US" dirty="0"/>
              <a:t>TREC Q/A track</a:t>
            </a:r>
          </a:p>
          <a:p>
            <a:pPr lvl="1"/>
            <a:r>
              <a:rPr lang="en-US" altLang="en-US" dirty="0"/>
              <a:t>Multimedia IR</a:t>
            </a:r>
          </a:p>
          <a:p>
            <a:pPr marL="803275" lvl="2" indent="-419100"/>
            <a:r>
              <a:rPr lang="en-US" altLang="en-US" dirty="0"/>
              <a:t>Image</a:t>
            </a:r>
          </a:p>
          <a:p>
            <a:pPr marL="803275" lvl="2" indent="-419100"/>
            <a:r>
              <a:rPr lang="en-US" altLang="en-US" dirty="0"/>
              <a:t>Video</a:t>
            </a:r>
          </a:p>
          <a:p>
            <a:pPr marL="803275" lvl="2" indent="-419100"/>
            <a:r>
              <a:rPr lang="en-US" altLang="en-US" dirty="0"/>
              <a:t>Audio and music</a:t>
            </a:r>
          </a:p>
          <a:p>
            <a:pPr lvl="1"/>
            <a:r>
              <a:rPr lang="en-US" altLang="en-US" dirty="0"/>
              <a:t>Cross-Language IR</a:t>
            </a:r>
          </a:p>
          <a:p>
            <a:pPr marL="803275" lvl="2" indent="-419100"/>
            <a:r>
              <a:rPr lang="en-US" altLang="en-US" dirty="0"/>
              <a:t>DARPA Tides</a:t>
            </a:r>
          </a:p>
          <a:p>
            <a:pPr lvl="1"/>
            <a:r>
              <a:rPr lang="en-US" altLang="en-US" dirty="0"/>
              <a:t>Document Summarization</a:t>
            </a:r>
          </a:p>
          <a:p>
            <a:pPr lvl="1"/>
            <a:r>
              <a:rPr lang="en-US" altLang="en-US" dirty="0"/>
              <a:t>Learning to Rank</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spTree>
    <p:extLst>
      <p:ext uri="{BB962C8B-B14F-4D97-AF65-F5344CB8AC3E}">
        <p14:creationId xmlns:p14="http://schemas.microsoft.com/office/powerpoint/2010/main" val="331388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t>Introduction</a:t>
            </a:r>
          </a:p>
          <a:p>
            <a:r>
              <a:rPr lang="en-US" dirty="0"/>
              <a:t>Five-stage search framework</a:t>
            </a:r>
          </a:p>
          <a:p>
            <a:r>
              <a:rPr lang="en-US" dirty="0"/>
              <a:t>Dynamic queries and faceted search</a:t>
            </a:r>
          </a:p>
          <a:p>
            <a:r>
              <a:rPr lang="en-US" dirty="0"/>
              <a:t>Command languages and “natural” language queries</a:t>
            </a:r>
          </a:p>
          <a:p>
            <a:r>
              <a:rPr lang="en-US" dirty="0"/>
              <a:t>Multimedia Document Search &amp; specialized search</a:t>
            </a:r>
          </a:p>
          <a:p>
            <a:r>
              <a:rPr lang="en-US" dirty="0"/>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4/7/2022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a:t>
            </a:fld>
            <a:endParaRPr lang="en-US" altLang="zh-TW"/>
          </a:p>
        </p:txBody>
      </p:sp>
    </p:spTree>
    <p:extLst>
      <p:ext uri="{BB962C8B-B14F-4D97-AF65-F5344CB8AC3E}">
        <p14:creationId xmlns:p14="http://schemas.microsoft.com/office/powerpoint/2010/main" val="3151427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Recent IR history</a:t>
            </a:r>
            <a:endParaRPr lang="en-US" dirty="0"/>
          </a:p>
        </p:txBody>
      </p:sp>
      <p:sp>
        <p:nvSpPr>
          <p:cNvPr id="3" name="内容占位符 2"/>
          <p:cNvSpPr>
            <a:spLocks noGrp="1"/>
          </p:cNvSpPr>
          <p:nvPr>
            <p:ph idx="1"/>
          </p:nvPr>
        </p:nvSpPr>
        <p:spPr/>
        <p:txBody>
          <a:bodyPr/>
          <a:lstStyle/>
          <a:p>
            <a:r>
              <a:rPr lang="en-US" altLang="en-US" dirty="0"/>
              <a:t>2010’s</a:t>
            </a:r>
          </a:p>
          <a:p>
            <a:pPr lvl="1"/>
            <a:r>
              <a:rPr lang="en-US" altLang="en-US" dirty="0"/>
              <a:t>Intelligent Personal Assistants</a:t>
            </a:r>
          </a:p>
          <a:p>
            <a:pPr marL="803275" lvl="2" indent="-419100"/>
            <a:r>
              <a:rPr lang="en-US" altLang="en-US" dirty="0"/>
              <a:t>Siri</a:t>
            </a:r>
          </a:p>
          <a:p>
            <a:pPr marL="803275" lvl="2" indent="-419100"/>
            <a:r>
              <a:rPr lang="en-US" altLang="en-US" dirty="0"/>
              <a:t>Cortana</a:t>
            </a:r>
          </a:p>
          <a:p>
            <a:pPr marL="803275" lvl="2" indent="-419100"/>
            <a:r>
              <a:rPr lang="en-US" altLang="en-US" dirty="0"/>
              <a:t>Google Now</a:t>
            </a:r>
          </a:p>
          <a:p>
            <a:pPr marL="803275" lvl="2" indent="-419100"/>
            <a:r>
              <a:rPr lang="en-US" altLang="en-US" dirty="0"/>
              <a:t>Alexa</a:t>
            </a:r>
          </a:p>
          <a:p>
            <a:pPr lvl="1"/>
            <a:r>
              <a:rPr lang="en-US" altLang="en-US" dirty="0"/>
              <a:t>Complex Question Answering</a:t>
            </a:r>
          </a:p>
          <a:p>
            <a:pPr marL="803275" lvl="2" indent="-419100"/>
            <a:r>
              <a:rPr lang="en-US" altLang="en-US" dirty="0"/>
              <a:t>IBM Watson</a:t>
            </a:r>
          </a:p>
          <a:p>
            <a:pPr lvl="1"/>
            <a:r>
              <a:rPr lang="en-US" altLang="en-US" dirty="0"/>
              <a:t>Distributional Semantics</a:t>
            </a:r>
          </a:p>
          <a:p>
            <a:pPr lvl="1"/>
            <a:r>
              <a:rPr lang="en-US" altLang="en-US" dirty="0"/>
              <a:t>Deep Learning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spTree>
    <p:extLst>
      <p:ext uri="{BB962C8B-B14F-4D97-AF65-F5344CB8AC3E}">
        <p14:creationId xmlns:p14="http://schemas.microsoft.com/office/powerpoint/2010/main" val="3212647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t>Five-</a:t>
            </a:r>
            <a:r>
              <a:rPr lang="en-US" altLang="zh-CN" dirty="0"/>
              <a:t>stage</a:t>
            </a:r>
            <a:r>
              <a:rPr lang="en-US" dirty="0"/>
              <a:t> search framework</a:t>
            </a:r>
          </a:p>
          <a:p>
            <a:r>
              <a:rPr lang="en-US" dirty="0">
                <a:solidFill>
                  <a:schemeClr val="bg1">
                    <a:lumMod val="75000"/>
                  </a:schemeClr>
                </a:solidFill>
              </a:rPr>
              <a:t>Dynamic queries and faceted search</a:t>
            </a:r>
          </a:p>
          <a:p>
            <a:r>
              <a:rPr lang="en-US" dirty="0">
                <a:solidFill>
                  <a:schemeClr val="bg1">
                    <a:lumMod val="75000"/>
                  </a:schemeClr>
                </a:solidFill>
              </a:rPr>
              <a:t>Command languages and “natural” language queries</a:t>
            </a:r>
          </a:p>
          <a:p>
            <a:r>
              <a:rPr lang="en-US" dirty="0">
                <a:solidFill>
                  <a:schemeClr val="bg1">
                    <a:lumMod val="75000"/>
                  </a:schemeClr>
                </a:solidFill>
              </a:rPr>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4/7/2022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21</a:t>
            </a:fld>
            <a:endParaRPr lang="en-US" altLang="zh-TW"/>
          </a:p>
        </p:txBody>
      </p:sp>
    </p:spTree>
    <p:extLst>
      <p:ext uri="{BB962C8B-B14F-4D97-AF65-F5344CB8AC3E}">
        <p14:creationId xmlns:p14="http://schemas.microsoft.com/office/powerpoint/2010/main" val="14371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Five-stage search framework</a:t>
            </a:r>
          </a:p>
        </p:txBody>
      </p:sp>
      <p:sp>
        <p:nvSpPr>
          <p:cNvPr id="3" name="内容占位符 2"/>
          <p:cNvSpPr>
            <a:spLocks noGrp="1"/>
          </p:cNvSpPr>
          <p:nvPr>
            <p:ph idx="1"/>
          </p:nvPr>
        </p:nvSpPr>
        <p:spPr/>
        <p:txBody>
          <a:bodyPr/>
          <a:lstStyle/>
          <a:p>
            <a:r>
              <a:rPr lang="en-US" altLang="zh-CN" dirty="0"/>
              <a:t>A five-stage search framework help to coordinate design practices and satisfy the needs of all users</a:t>
            </a:r>
          </a:p>
          <a:p>
            <a:pPr lvl="1"/>
            <a:r>
              <a:rPr lang="en-US" dirty="0"/>
              <a:t>Formulation</a:t>
            </a:r>
          </a:p>
          <a:p>
            <a:pPr lvl="1"/>
            <a:r>
              <a:rPr lang="en-US" dirty="0"/>
              <a:t>Initiation of action</a:t>
            </a:r>
            <a:endParaRPr lang="en-US" dirty="0">
              <a:solidFill>
                <a:srgbClr val="0070C0"/>
              </a:solidFill>
              <a:latin typeface="Times New Roman" panose="02020603050405020304" pitchFamily="18" charset="0"/>
              <a:cs typeface="Times New Roman" panose="02020603050405020304" pitchFamily="18" charset="0"/>
            </a:endParaRPr>
          </a:p>
          <a:p>
            <a:pPr lvl="1"/>
            <a:r>
              <a:rPr lang="en-US" dirty="0"/>
              <a:t>Review of results</a:t>
            </a:r>
            <a:endParaRPr lang="en-US" dirty="0">
              <a:solidFill>
                <a:srgbClr val="0070C0"/>
              </a:solidFill>
              <a:latin typeface="Times New Roman" panose="02020603050405020304" pitchFamily="18" charset="0"/>
              <a:cs typeface="Times New Roman" panose="02020603050405020304" pitchFamily="18" charset="0"/>
            </a:endParaRPr>
          </a:p>
          <a:p>
            <a:pPr lvl="1"/>
            <a:r>
              <a:rPr lang="en-US" dirty="0"/>
              <a:t>Refinement</a:t>
            </a:r>
            <a:endParaRPr lang="en-US" dirty="0">
              <a:solidFill>
                <a:srgbClr val="0070C0"/>
              </a:solidFill>
              <a:latin typeface="Times New Roman" panose="02020603050405020304" pitchFamily="18" charset="0"/>
              <a:cs typeface="Times New Roman" panose="02020603050405020304" pitchFamily="18" charset="0"/>
            </a:endParaRPr>
          </a:p>
          <a:p>
            <a:pPr lvl="1"/>
            <a:r>
              <a:rPr lang="en-US" dirty="0"/>
              <a:t>Use</a:t>
            </a:r>
            <a:endParaRPr lang="en-US" dirty="0">
              <a:solidFill>
                <a:srgbClr val="0070C0"/>
              </a:solidFill>
              <a:latin typeface="Times New Roman" panose="02020603050405020304" pitchFamily="18" charset="0"/>
              <a:cs typeface="Times New Roman" panose="02020603050405020304" pitchFamily="18" charset="0"/>
            </a:endParaRPr>
          </a:p>
          <a:p>
            <a:r>
              <a:rPr lang="en-US" dirty="0"/>
              <a:t>Five-stages can be repeated until users’ needs are met</a:t>
            </a:r>
          </a:p>
          <a:p>
            <a:r>
              <a:rPr lang="en-US" dirty="0"/>
              <a:t>If users’ are unsatisfied with the results, they should be able to have additional options and change their queries easily</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spTree>
    <p:extLst>
      <p:ext uri="{BB962C8B-B14F-4D97-AF65-F5344CB8AC3E}">
        <p14:creationId xmlns:p14="http://schemas.microsoft.com/office/powerpoint/2010/main" val="262872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Formulation</a:t>
            </a:r>
          </a:p>
        </p:txBody>
      </p:sp>
      <p:sp>
        <p:nvSpPr>
          <p:cNvPr id="3" name="内容占位符 2"/>
          <p:cNvSpPr>
            <a:spLocks noGrp="1"/>
          </p:cNvSpPr>
          <p:nvPr>
            <p:ph idx="1"/>
          </p:nvPr>
        </p:nvSpPr>
        <p:spPr/>
        <p:txBody>
          <a:bodyPr/>
          <a:lstStyle/>
          <a:p>
            <a:r>
              <a:rPr lang="en-US" dirty="0"/>
              <a:t>This stage includes identifying the </a:t>
            </a:r>
            <a:r>
              <a:rPr lang="en-US" i="1" dirty="0"/>
              <a:t>source</a:t>
            </a:r>
            <a:r>
              <a:rPr lang="en-US" dirty="0"/>
              <a:t> of the information</a:t>
            </a:r>
          </a:p>
          <a:p>
            <a:pPr lvl="1"/>
            <a:r>
              <a:rPr lang="en-US" dirty="0"/>
              <a:t>The limitation of the source can lead to better results or failures</a:t>
            </a:r>
          </a:p>
          <a:p>
            <a:r>
              <a:rPr lang="en-US" dirty="0"/>
              <a:t>Users prefer to search a specific library</a:t>
            </a:r>
          </a:p>
          <a:p>
            <a:r>
              <a:rPr lang="en-US" dirty="0"/>
              <a:t>Using </a:t>
            </a:r>
            <a:r>
              <a:rPr lang="en-US" i="1" dirty="0"/>
              <a:t>keywords</a:t>
            </a:r>
            <a:r>
              <a:rPr lang="en-US" dirty="0"/>
              <a:t>, </a:t>
            </a:r>
            <a:r>
              <a:rPr lang="en-US" i="1" dirty="0"/>
              <a:t>phrases</a:t>
            </a:r>
            <a:r>
              <a:rPr lang="en-US" dirty="0"/>
              <a:t> and </a:t>
            </a:r>
            <a:r>
              <a:rPr lang="en-US" i="1" dirty="0"/>
              <a:t>structured fields </a:t>
            </a:r>
            <a:r>
              <a:rPr lang="en-US" dirty="0"/>
              <a:t>to limit the search scope</a:t>
            </a:r>
          </a:p>
          <a:p>
            <a:pPr lvl="1"/>
            <a:r>
              <a:rPr lang="en-US" dirty="0"/>
              <a:t>Text boxes, menus, and form fill-in</a:t>
            </a:r>
          </a:p>
          <a:p>
            <a:r>
              <a:rPr lang="en-US" altLang="zh-CN" dirty="0"/>
              <a:t>Users or service providers should have </a:t>
            </a:r>
            <a:r>
              <a:rPr lang="en-US" altLang="zh-CN" i="1" dirty="0"/>
              <a:t>stop lists</a:t>
            </a:r>
            <a:endParaRPr lang="en-US" i="1"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7" name="图片 6"/>
          <p:cNvPicPr>
            <a:picLocks noChangeAspect="1"/>
          </p:cNvPicPr>
          <p:nvPr/>
        </p:nvPicPr>
        <p:blipFill rotWithShape="1">
          <a:blip r:embed="rId3"/>
          <a:srcRect b="15325"/>
          <a:stretch/>
        </p:blipFill>
        <p:spPr>
          <a:xfrm>
            <a:off x="2764639" y="3784670"/>
            <a:ext cx="6304762" cy="3040241"/>
          </a:xfrm>
          <a:prstGeom prst="rect">
            <a:avLst/>
          </a:prstGeom>
        </p:spPr>
      </p:pic>
    </p:spTree>
    <p:extLst>
      <p:ext uri="{BB962C8B-B14F-4D97-AF65-F5344CB8AC3E}">
        <p14:creationId xmlns:p14="http://schemas.microsoft.com/office/powerpoint/2010/main" val="95242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Formulation</a:t>
            </a:r>
          </a:p>
        </p:txBody>
      </p:sp>
      <p:sp>
        <p:nvSpPr>
          <p:cNvPr id="3" name="内容占位符 2"/>
          <p:cNvSpPr>
            <a:spLocks noGrp="1"/>
          </p:cNvSpPr>
          <p:nvPr>
            <p:ph idx="1"/>
          </p:nvPr>
        </p:nvSpPr>
        <p:spPr>
          <a:xfrm>
            <a:off x="587829" y="856989"/>
            <a:ext cx="5793913" cy="5444238"/>
          </a:xfrm>
        </p:spPr>
        <p:txBody>
          <a:bodyPr/>
          <a:lstStyle/>
          <a:p>
            <a:r>
              <a:rPr lang="en-US" altLang="zh-CN" dirty="0"/>
              <a:t>When users are unsure of the exact value of the field, variants can be accepted</a:t>
            </a:r>
          </a:p>
          <a:p>
            <a:pPr lvl="1"/>
            <a:r>
              <a:rPr lang="en-US" altLang="zh-CN" dirty="0"/>
              <a:t>Case sensitivity, stemmed version, partial match, phonetic variant, synonym, abbreviation, ...</a:t>
            </a:r>
          </a:p>
          <a:p>
            <a:r>
              <a:rPr lang="en-US" dirty="0"/>
              <a:t>The result list can be displayed as users type.</a:t>
            </a:r>
          </a:p>
          <a:p>
            <a:pPr lvl="1"/>
            <a:r>
              <a:rPr lang="en-US" i="1" dirty="0"/>
              <a:t>Auto-completion</a:t>
            </a:r>
            <a:r>
              <a:rPr lang="en-US" dirty="0"/>
              <a:t> can speed data entry, help users recall terms of interest, and limits misspelling</a:t>
            </a:r>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4730" b="51046"/>
          <a:stretch/>
        </p:blipFill>
        <p:spPr>
          <a:xfrm>
            <a:off x="2822612" y="3928789"/>
            <a:ext cx="3304514" cy="2598057"/>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754" b="12969"/>
          <a:stretch/>
        </p:blipFill>
        <p:spPr>
          <a:xfrm>
            <a:off x="6413939" y="899961"/>
            <a:ext cx="2598355" cy="3846786"/>
          </a:xfrm>
          <a:prstGeom prst="rect">
            <a:avLst/>
          </a:prstGeom>
          <a:ln>
            <a:noFill/>
          </a:ln>
          <a:effectLst>
            <a:outerShdw blurRad="292100" dist="139700" dir="2700000" algn="tl" rotWithShape="0">
              <a:srgbClr val="333333">
                <a:alpha val="65000"/>
              </a:srgbClr>
            </a:outerShdw>
          </a:effectLst>
        </p:spPr>
      </p:pic>
      <p:pic>
        <p:nvPicPr>
          <p:cNvPr id="10" name="图片 9"/>
          <p:cNvPicPr>
            <a:picLocks noChangeAspect="1"/>
          </p:cNvPicPr>
          <p:nvPr/>
        </p:nvPicPr>
        <p:blipFill rotWithShape="1">
          <a:blip r:embed="rId5"/>
          <a:srcRect r="51015" b="19214"/>
          <a:stretch/>
        </p:blipFill>
        <p:spPr>
          <a:xfrm>
            <a:off x="6381742" y="5265045"/>
            <a:ext cx="2575254" cy="1261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530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Formulation</a:t>
            </a:r>
          </a:p>
        </p:txBody>
      </p:sp>
      <p:sp>
        <p:nvSpPr>
          <p:cNvPr id="3" name="内容占位符 2"/>
          <p:cNvSpPr>
            <a:spLocks noGrp="1"/>
          </p:cNvSpPr>
          <p:nvPr>
            <p:ph idx="1"/>
          </p:nvPr>
        </p:nvSpPr>
        <p:spPr/>
        <p:txBody>
          <a:bodyPr/>
          <a:lstStyle/>
          <a:p>
            <a:r>
              <a:rPr lang="en-US" dirty="0"/>
              <a:t>Mobile applications may use context information such as location to narrow down the auto-completion</a:t>
            </a:r>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4368" b="11494"/>
          <a:stretch/>
        </p:blipFill>
        <p:spPr>
          <a:xfrm>
            <a:off x="3240136" y="1828800"/>
            <a:ext cx="2715980" cy="4062524"/>
          </a:xfrm>
          <a:prstGeom prst="rect">
            <a:avLst/>
          </a:prstGeom>
        </p:spPr>
      </p:pic>
    </p:spTree>
    <p:extLst>
      <p:ext uri="{BB962C8B-B14F-4D97-AF65-F5344CB8AC3E}">
        <p14:creationId xmlns:p14="http://schemas.microsoft.com/office/powerpoint/2010/main" val="1521607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Initiation of action</a:t>
            </a:r>
          </a:p>
        </p:txBody>
      </p:sp>
      <p:sp>
        <p:nvSpPr>
          <p:cNvPr id="3" name="内容占位符 2"/>
          <p:cNvSpPr>
            <a:spLocks noGrp="1"/>
          </p:cNvSpPr>
          <p:nvPr>
            <p:ph idx="1"/>
          </p:nvPr>
        </p:nvSpPr>
        <p:spPr/>
        <p:txBody>
          <a:bodyPr/>
          <a:lstStyle/>
          <a:p>
            <a:r>
              <a:rPr lang="en-US" altLang="zh-CN" dirty="0"/>
              <a:t>Explicit search</a:t>
            </a:r>
          </a:p>
          <a:p>
            <a:pPr lvl="1"/>
            <a:r>
              <a:rPr lang="en-US" altLang="zh-CN" dirty="0"/>
              <a:t>A search button </a:t>
            </a:r>
          </a:p>
          <a:p>
            <a:pPr lvl="1"/>
            <a:r>
              <a:rPr lang="en-US" dirty="0"/>
              <a:t>A magnifier glass is the standard icon for search</a:t>
            </a:r>
          </a:p>
          <a:p>
            <a:pPr lvl="1"/>
            <a:r>
              <a:rPr lang="en-US" dirty="0"/>
              <a:t>Pressing the Enter key on a keyboard</a:t>
            </a:r>
          </a:p>
          <a:p>
            <a:pPr lvl="1"/>
            <a:r>
              <a:rPr lang="en-US" dirty="0"/>
              <a:t>Pausing during spoken interaction</a:t>
            </a:r>
          </a:p>
          <a:p>
            <a:r>
              <a:rPr lang="en-US" dirty="0"/>
              <a:t>Implicit search</a:t>
            </a:r>
          </a:p>
          <a:p>
            <a:pPr lvl="1"/>
            <a:r>
              <a:rPr lang="en-US" altLang="zh-CN" dirty="0"/>
              <a:t>Dynamic queries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9" name="图片 8"/>
          <p:cNvPicPr>
            <a:picLocks noChangeAspect="1"/>
          </p:cNvPicPr>
          <p:nvPr/>
        </p:nvPicPr>
        <p:blipFill>
          <a:blip r:embed="rId2"/>
          <a:stretch>
            <a:fillRect/>
          </a:stretch>
        </p:blipFill>
        <p:spPr>
          <a:xfrm>
            <a:off x="6633033" y="1615835"/>
            <a:ext cx="323810" cy="285714"/>
          </a:xfrm>
          <a:prstGeom prst="rect">
            <a:avLst/>
          </a:prstGeom>
        </p:spPr>
      </p:pic>
      <p:pic>
        <p:nvPicPr>
          <p:cNvPr id="11" name="图片 10"/>
          <p:cNvPicPr>
            <a:picLocks noChangeAspect="1"/>
          </p:cNvPicPr>
          <p:nvPr/>
        </p:nvPicPr>
        <p:blipFill>
          <a:blip r:embed="rId3"/>
          <a:stretch>
            <a:fillRect/>
          </a:stretch>
        </p:blipFill>
        <p:spPr>
          <a:xfrm>
            <a:off x="3042744" y="2933364"/>
            <a:ext cx="5902669" cy="3526422"/>
          </a:xfrm>
          <a:prstGeom prst="rect">
            <a:avLst/>
          </a:prstGeom>
          <a:ln>
            <a:noFill/>
          </a:ln>
          <a:effectLst>
            <a:outerShdw blurRad="292100" dist="139700" dir="2700000" algn="tl" rotWithShape="0">
              <a:srgbClr val="333333">
                <a:alpha val="65000"/>
              </a:srgbClr>
            </a:outerShdw>
          </a:effectLst>
        </p:spPr>
      </p:pic>
      <p:pic>
        <p:nvPicPr>
          <p:cNvPr id="12" name="图片 11"/>
          <p:cNvPicPr>
            <a:picLocks noChangeAspect="1"/>
          </p:cNvPicPr>
          <p:nvPr/>
        </p:nvPicPr>
        <p:blipFill rotWithShape="1">
          <a:blip r:embed="rId4"/>
          <a:srcRect l="900"/>
          <a:stretch/>
        </p:blipFill>
        <p:spPr>
          <a:xfrm>
            <a:off x="3119437" y="1215835"/>
            <a:ext cx="990993" cy="400000"/>
          </a:xfrm>
          <a:prstGeom prst="rect">
            <a:avLst/>
          </a:prstGeom>
        </p:spPr>
      </p:pic>
    </p:spTree>
    <p:extLst>
      <p:ext uri="{BB962C8B-B14F-4D97-AF65-F5344CB8AC3E}">
        <p14:creationId xmlns:p14="http://schemas.microsoft.com/office/powerpoint/2010/main" val="70283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of results</a:t>
            </a:r>
          </a:p>
        </p:txBody>
      </p:sp>
      <p:sp>
        <p:nvSpPr>
          <p:cNvPr id="3" name="内容占位符 2"/>
          <p:cNvSpPr>
            <a:spLocks noGrp="1"/>
          </p:cNvSpPr>
          <p:nvPr>
            <p:ph idx="1"/>
          </p:nvPr>
        </p:nvSpPr>
        <p:spPr/>
        <p:txBody>
          <a:bodyPr/>
          <a:lstStyle/>
          <a:p>
            <a:r>
              <a:rPr lang="en-US" dirty="0"/>
              <a:t>Users review results in textual list, on geographical maps, timelines, or other specialized visual overviews of results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126" y="1712206"/>
            <a:ext cx="4572000" cy="4961543"/>
          </a:xfrm>
          <a:prstGeom prst="rect">
            <a:avLst/>
          </a:prstGeom>
          <a:noFill/>
          <a:ln>
            <a:noFill/>
          </a:ln>
        </p:spPr>
      </p:pic>
      <p:sp>
        <p:nvSpPr>
          <p:cNvPr id="9" name="矩形 8"/>
          <p:cNvSpPr/>
          <p:nvPr/>
        </p:nvSpPr>
        <p:spPr>
          <a:xfrm>
            <a:off x="4598126" y="1920082"/>
            <a:ext cx="4572000" cy="4539704"/>
          </a:xfrm>
          <a:prstGeom prst="rect">
            <a:avLst/>
          </a:prstGeom>
        </p:spPr>
        <p:txBody>
          <a:bodyPr>
            <a:spAutoFit/>
          </a:bodyPr>
          <a:lstStyle/>
          <a:p>
            <a:pPr>
              <a:spcAft>
                <a:spcPts val="600"/>
              </a:spcAft>
            </a:pPr>
            <a:r>
              <a:rPr lang="en-US" sz="2400" dirty="0"/>
              <a:t>A Google Search result list</a:t>
            </a:r>
          </a:p>
          <a:p>
            <a:pPr marL="285750" indent="-285750">
              <a:buFont typeface="Arial" panose="020B0604020202020204" pitchFamily="34" charset="0"/>
              <a:buChar char="•"/>
            </a:pPr>
            <a:r>
              <a:rPr lang="en-US" sz="2000" dirty="0"/>
              <a:t>A summary is provided at the top (the total number of results)</a:t>
            </a:r>
          </a:p>
          <a:p>
            <a:pPr marL="285750" indent="-285750">
              <a:buFont typeface="Arial" panose="020B0604020202020204" pitchFamily="34" charset="0"/>
              <a:buChar char="•"/>
            </a:pPr>
            <a:r>
              <a:rPr lang="en-US" sz="2000" dirty="0"/>
              <a:t>Each result includes preview information (or snippet)</a:t>
            </a:r>
          </a:p>
          <a:p>
            <a:pPr marL="285750" indent="-285750">
              <a:buFont typeface="Arial" panose="020B0604020202020204" pitchFamily="34" charset="0"/>
              <a:buChar char="•"/>
            </a:pPr>
            <a:r>
              <a:rPr lang="en-US" sz="2000" dirty="0"/>
              <a:t>Search terms are highlighted, including “Human-Computer Interaction Lab” which is the expanded variant of the search term HCIL </a:t>
            </a:r>
          </a:p>
          <a:p>
            <a:pPr marL="285750" indent="-285750">
              <a:buFont typeface="Arial" panose="020B0604020202020204" pitchFamily="34" charset="0"/>
              <a:buChar char="•"/>
            </a:pPr>
            <a:r>
              <a:rPr lang="en-US" sz="2000" dirty="0"/>
              <a:t>The name of the top-level organization was added (here “National Center for Biotechnology Information”) to help users judge the trustiness of the information </a:t>
            </a:r>
          </a:p>
        </p:txBody>
      </p:sp>
    </p:spTree>
    <p:extLst>
      <p:ext uri="{BB962C8B-B14F-4D97-AF65-F5344CB8AC3E}">
        <p14:creationId xmlns:p14="http://schemas.microsoft.com/office/powerpoint/2010/main" val="209008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of results</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pic>
        <p:nvPicPr>
          <p:cNvPr id="9" name="图片 8"/>
          <p:cNvPicPr>
            <a:picLocks noChangeAspect="1"/>
          </p:cNvPicPr>
          <p:nvPr/>
        </p:nvPicPr>
        <p:blipFill>
          <a:blip r:embed="rId3"/>
          <a:stretch>
            <a:fillRect/>
          </a:stretch>
        </p:blipFill>
        <p:spPr>
          <a:xfrm>
            <a:off x="352329" y="1239177"/>
            <a:ext cx="8523657" cy="4741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018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of results</a:t>
            </a:r>
          </a:p>
        </p:txBody>
      </p:sp>
      <p:sp>
        <p:nvSpPr>
          <p:cNvPr id="3" name="内容占位符 2"/>
          <p:cNvSpPr>
            <a:spLocks noGrp="1"/>
          </p:cNvSpPr>
          <p:nvPr>
            <p:ph idx="1"/>
          </p:nvPr>
        </p:nvSpPr>
        <p:spPr/>
        <p:txBody>
          <a:bodyPr/>
          <a:lstStyle/>
          <a:p>
            <a:endParaRPr lang="en-US" dirty="0"/>
          </a:p>
        </p:txBody>
      </p:sp>
      <p:pic>
        <p:nvPicPr>
          <p:cNvPr id="8" name="Picture 7"/>
          <p:cNvPicPr/>
          <p:nvPr/>
        </p:nvPicPr>
        <p:blipFill rotWithShape="1">
          <a:blip r:embed="rId3" cstate="print">
            <a:extLst>
              <a:ext uri="{28A0092B-C50C-407E-A947-70E740481C1C}">
                <a14:useLocalDpi xmlns:a14="http://schemas.microsoft.com/office/drawing/2010/main"/>
              </a:ext>
            </a:extLst>
          </a:blip>
          <a:srcRect t="10673" b="1741"/>
          <a:stretch/>
        </p:blipFill>
        <p:spPr bwMode="auto">
          <a:xfrm>
            <a:off x="181445" y="796832"/>
            <a:ext cx="4767898" cy="4337050"/>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图片 6"/>
          <p:cNvPicPr>
            <a:picLocks noChangeAspect="1"/>
          </p:cNvPicPr>
          <p:nvPr/>
        </p:nvPicPr>
        <p:blipFill>
          <a:blip r:embed="rId4"/>
          <a:stretch>
            <a:fillRect/>
          </a:stretch>
        </p:blipFill>
        <p:spPr>
          <a:xfrm>
            <a:off x="2764639" y="2909345"/>
            <a:ext cx="6043029" cy="3733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609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t>Introduction</a:t>
            </a:r>
          </a:p>
          <a:p>
            <a:r>
              <a:rPr lang="en-US" dirty="0">
                <a:solidFill>
                  <a:schemeClr val="bg1">
                    <a:lumMod val="75000"/>
                  </a:schemeClr>
                </a:solidFill>
              </a:rPr>
              <a:t>Five-</a:t>
            </a:r>
            <a:r>
              <a:rPr lang="en-US" altLang="zh-CN" dirty="0">
                <a:solidFill>
                  <a:schemeClr val="bg1">
                    <a:lumMod val="75000"/>
                  </a:schemeClr>
                </a:solidFill>
              </a:rPr>
              <a:t>stage</a:t>
            </a:r>
            <a:r>
              <a:rPr lang="en-US" dirty="0">
                <a:solidFill>
                  <a:schemeClr val="bg1">
                    <a:lumMod val="75000"/>
                  </a:schemeClr>
                </a:solidFill>
              </a:rPr>
              <a:t> search framework</a:t>
            </a:r>
          </a:p>
          <a:p>
            <a:r>
              <a:rPr lang="en-US" dirty="0">
                <a:solidFill>
                  <a:schemeClr val="bg1">
                    <a:lumMod val="75000"/>
                  </a:schemeClr>
                </a:solidFill>
              </a:rPr>
              <a:t>Dynamic queries and faceted search</a:t>
            </a:r>
          </a:p>
          <a:p>
            <a:r>
              <a:rPr lang="en-US" dirty="0">
                <a:solidFill>
                  <a:schemeClr val="bg1">
                    <a:lumMod val="75000"/>
                  </a:schemeClr>
                </a:solidFill>
              </a:rPr>
              <a:t>Command languages and “natural” language queries</a:t>
            </a:r>
          </a:p>
          <a:p>
            <a:r>
              <a:rPr lang="en-US" dirty="0">
                <a:solidFill>
                  <a:schemeClr val="bg1">
                    <a:lumMod val="75000"/>
                  </a:schemeClr>
                </a:solidFill>
              </a:rPr>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4/7/2022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a:t>
            </a:fld>
            <a:endParaRPr lang="en-US" altLang="zh-TW"/>
          </a:p>
        </p:txBody>
      </p:sp>
    </p:spTree>
    <p:extLst>
      <p:ext uri="{BB962C8B-B14F-4D97-AF65-F5344CB8AC3E}">
        <p14:creationId xmlns:p14="http://schemas.microsoft.com/office/powerpoint/2010/main" val="416390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Refinement</a:t>
            </a:r>
            <a:endParaRPr lang="en-US" dirty="0"/>
          </a:p>
        </p:txBody>
      </p:sp>
      <p:sp>
        <p:nvSpPr>
          <p:cNvPr id="3" name="内容占位符 2"/>
          <p:cNvSpPr>
            <a:spLocks noGrp="1"/>
          </p:cNvSpPr>
          <p:nvPr>
            <p:ph idx="1"/>
          </p:nvPr>
        </p:nvSpPr>
        <p:spPr/>
        <p:txBody>
          <a:bodyPr/>
          <a:lstStyle/>
          <a:p>
            <a:r>
              <a:rPr lang="en-US" altLang="zh-CN" dirty="0"/>
              <a:t>Search interfaces can provide meaningful messages to explain search outcomes and to support progressive refinement</a:t>
            </a:r>
          </a:p>
          <a:p>
            <a:pPr lvl="1"/>
            <a:r>
              <a:rPr lang="en-US" dirty="0"/>
              <a:t>Ask “Did you mean fibromyalgia?” when a term is misspelled</a:t>
            </a:r>
          </a:p>
          <a:p>
            <a:pPr lvl="1"/>
            <a:r>
              <a:rPr lang="en-US" dirty="0"/>
              <a:t>If multiple phrases were used, items containing all phrases should be shown first and identified, followed by items containing subsets</a:t>
            </a:r>
          </a:p>
          <a:p>
            <a:r>
              <a:rPr lang="en-US" dirty="0"/>
              <a:t>Users can do progressive refinement by changing the search parameters</a:t>
            </a:r>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pic>
        <p:nvPicPr>
          <p:cNvPr id="7" name="图片 6"/>
          <p:cNvPicPr>
            <a:picLocks noChangeAspect="1"/>
          </p:cNvPicPr>
          <p:nvPr/>
        </p:nvPicPr>
        <p:blipFill>
          <a:blip r:embed="rId2"/>
          <a:stretch>
            <a:fillRect/>
          </a:stretch>
        </p:blipFill>
        <p:spPr>
          <a:xfrm>
            <a:off x="2764639" y="3115926"/>
            <a:ext cx="5902669" cy="3526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4864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a:t>
            </a:r>
            <a:endParaRPr lang="en-US" dirty="0"/>
          </a:p>
        </p:txBody>
      </p:sp>
      <p:sp>
        <p:nvSpPr>
          <p:cNvPr id="3" name="内容占位符 2"/>
          <p:cNvSpPr>
            <a:spLocks noGrp="1"/>
          </p:cNvSpPr>
          <p:nvPr>
            <p:ph idx="1"/>
          </p:nvPr>
        </p:nvSpPr>
        <p:spPr/>
        <p:txBody>
          <a:bodyPr/>
          <a:lstStyle/>
          <a:p>
            <a:r>
              <a:rPr lang="en-US" dirty="0"/>
              <a:t>Results may be merged and saved, disseminated by email, or shared in social media</a:t>
            </a:r>
          </a:p>
          <a:p>
            <a:r>
              <a:rPr lang="en-US" dirty="0"/>
              <a:t>When possible (and important), provide information or simple actions without requiring users to leave the search results page</a:t>
            </a:r>
          </a:p>
          <a:p>
            <a:pPr lvl="1"/>
            <a:r>
              <a:rPr lang="en-US" dirty="0"/>
              <a:t>On the left users get the answer to their safety critical question at the top of the result list</a:t>
            </a:r>
          </a:p>
          <a:p>
            <a:pPr lvl="1"/>
            <a:r>
              <a:rPr lang="en-US" dirty="0"/>
              <a:t>On the right shoppers looking for groceries can specify quantity and buy directly from the list of results after a search on “grapes”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237615" y="3831503"/>
            <a:ext cx="3733800" cy="2327846"/>
          </a:xfrm>
          <a:prstGeom prst="rect">
            <a:avLst/>
          </a:prstGeom>
          <a:noFill/>
          <a:ln>
            <a:noFill/>
          </a:ln>
        </p:spPr>
      </p:pic>
      <p:pic>
        <p:nvPicPr>
          <p:cNvPr id="8"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833" t="13329" r="18623" b="52572"/>
          <a:stretch/>
        </p:blipFill>
        <p:spPr>
          <a:xfrm>
            <a:off x="3971415" y="3909628"/>
            <a:ext cx="4820653" cy="1624730"/>
          </a:xfrm>
          <a:prstGeom prst="rect">
            <a:avLst/>
          </a:prstGeom>
        </p:spPr>
      </p:pic>
    </p:spTree>
    <p:extLst>
      <p:ext uri="{BB962C8B-B14F-4D97-AF65-F5344CB8AC3E}">
        <p14:creationId xmlns:p14="http://schemas.microsoft.com/office/powerpoint/2010/main" val="1965147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a:t>
            </a:r>
            <a:endParaRPr lang="en-US" dirty="0"/>
          </a:p>
        </p:txBody>
      </p:sp>
      <p:sp>
        <p:nvSpPr>
          <p:cNvPr id="3" name="内容占位符 2"/>
          <p:cNvSpPr>
            <a:spLocks noGrp="1"/>
          </p:cNvSpPr>
          <p:nvPr>
            <p:ph idx="1"/>
          </p:nvPr>
        </p:nvSpPr>
        <p:spPr/>
        <p:txBody>
          <a:bodyPr/>
          <a:lstStyle/>
          <a:p>
            <a:r>
              <a:rPr lang="en-US" dirty="0"/>
              <a:t>Most often search is only one of many components of a more complex analysis tool</a:t>
            </a:r>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pic>
        <p:nvPicPr>
          <p:cNvPr id="7" name="Picture 7" descr="Macintosh HD:Users:plaisant:Documents:Dropbox:DTUI6 shared:DTUI6-Drafts:Chapter 15 new - old chapter 13 - search:Figures 15 search:fig 15.09b sandbox.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0062" y="1786988"/>
            <a:ext cx="6254536" cy="4514239"/>
          </a:xfrm>
          <a:prstGeom prst="rect">
            <a:avLst/>
          </a:prstGeom>
          <a:noFill/>
          <a:ln>
            <a:noFill/>
          </a:ln>
        </p:spPr>
      </p:pic>
    </p:spTree>
    <p:extLst>
      <p:ext uri="{BB962C8B-B14F-4D97-AF65-F5344CB8AC3E}">
        <p14:creationId xmlns:p14="http://schemas.microsoft.com/office/powerpoint/2010/main" val="1082032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Five-</a:t>
            </a:r>
            <a:r>
              <a:rPr lang="en-US" altLang="zh-CN" dirty="0">
                <a:solidFill>
                  <a:schemeClr val="bg1">
                    <a:lumMod val="75000"/>
                  </a:schemeClr>
                </a:solidFill>
              </a:rPr>
              <a:t>stage</a:t>
            </a:r>
            <a:r>
              <a:rPr lang="en-US" dirty="0">
                <a:solidFill>
                  <a:schemeClr val="bg1">
                    <a:lumMod val="75000"/>
                  </a:schemeClr>
                </a:solidFill>
              </a:rPr>
              <a:t> search framework</a:t>
            </a:r>
          </a:p>
          <a:p>
            <a:r>
              <a:rPr lang="en-US" dirty="0"/>
              <a:t>Dynamic queries and faceted search</a:t>
            </a:r>
          </a:p>
          <a:p>
            <a:r>
              <a:rPr lang="en-US" dirty="0">
                <a:solidFill>
                  <a:schemeClr val="bg1">
                    <a:lumMod val="75000"/>
                  </a:schemeClr>
                </a:solidFill>
              </a:rPr>
              <a:t>Command languages and “natural” language queries</a:t>
            </a:r>
          </a:p>
          <a:p>
            <a:r>
              <a:rPr lang="en-US" dirty="0">
                <a:solidFill>
                  <a:schemeClr val="bg1">
                    <a:lumMod val="75000"/>
                  </a:schemeClr>
                </a:solidFill>
              </a:rPr>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4/7/2022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33</a:t>
            </a:fld>
            <a:endParaRPr lang="en-US" altLang="zh-TW"/>
          </a:p>
        </p:txBody>
      </p:sp>
    </p:spTree>
    <p:extLst>
      <p:ext uri="{BB962C8B-B14F-4D97-AF65-F5344CB8AC3E}">
        <p14:creationId xmlns:p14="http://schemas.microsoft.com/office/powerpoint/2010/main" val="3972567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dirty="0"/>
              <a:t>and faceted search</a:t>
            </a:r>
          </a:p>
        </p:txBody>
      </p:sp>
      <p:sp>
        <p:nvSpPr>
          <p:cNvPr id="3" name="内容占位符 2"/>
          <p:cNvSpPr>
            <a:spLocks noGrp="1"/>
          </p:cNvSpPr>
          <p:nvPr>
            <p:ph idx="1"/>
          </p:nvPr>
        </p:nvSpPr>
        <p:spPr/>
        <p:txBody>
          <a:bodyPr/>
          <a:lstStyle/>
          <a:p>
            <a:r>
              <a:rPr lang="en-US" dirty="0"/>
              <a:t>When metadata is available, dynamic query interfaces provide</a:t>
            </a:r>
          </a:p>
          <a:p>
            <a:pPr lvl="1"/>
            <a:r>
              <a:rPr lang="en-US" dirty="0"/>
              <a:t>A visual representation of the possible actions</a:t>
            </a:r>
          </a:p>
          <a:p>
            <a:pPr lvl="1"/>
            <a:r>
              <a:rPr lang="en-US" dirty="0"/>
              <a:t>A visual representation of the objects being queried</a:t>
            </a:r>
          </a:p>
          <a:p>
            <a:pPr lvl="1"/>
            <a:r>
              <a:rPr lang="en-US" dirty="0"/>
              <a:t>Rapid, incremental, and reversible actions and immediate feedback</a:t>
            </a:r>
          </a:p>
          <a:p>
            <a:r>
              <a:rPr lang="en-US" dirty="0"/>
              <a:t>The dynamic query approach is appealing as it prevents errors and encourages exploration</a:t>
            </a:r>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spTree>
    <p:extLst>
      <p:ext uri="{BB962C8B-B14F-4D97-AF65-F5344CB8AC3E}">
        <p14:creationId xmlns:p14="http://schemas.microsoft.com/office/powerpoint/2010/main" val="3739396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dirty="0"/>
              <a:t>and faceted search</a:t>
            </a:r>
          </a:p>
        </p:txBody>
      </p:sp>
      <p:sp>
        <p:nvSpPr>
          <p:cNvPr id="3" name="内容占位符 2"/>
          <p:cNvSpPr>
            <a:spLocks noGrp="1"/>
          </p:cNvSpPr>
          <p:nvPr>
            <p:ph idx="1"/>
          </p:nvPr>
        </p:nvSpPr>
        <p:spPr/>
        <p:txBody>
          <a:bodyPr/>
          <a:lstStyle/>
          <a:p>
            <a:r>
              <a:rPr lang="en-US" dirty="0"/>
              <a:t>Visual search interface</a:t>
            </a:r>
          </a:p>
          <a:p>
            <a:pPr lvl="1"/>
            <a:r>
              <a:rPr lang="en-US" dirty="0"/>
              <a:t>The hotel search interface of the Kayak travel website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22183" y="1855492"/>
            <a:ext cx="5751886" cy="4445735"/>
          </a:xfrm>
          <a:prstGeom prst="rect">
            <a:avLst/>
          </a:prstGeom>
          <a:noFill/>
          <a:ln>
            <a:noFill/>
          </a:ln>
        </p:spPr>
      </p:pic>
    </p:spTree>
    <p:extLst>
      <p:ext uri="{BB962C8B-B14F-4D97-AF65-F5344CB8AC3E}">
        <p14:creationId xmlns:p14="http://schemas.microsoft.com/office/powerpoint/2010/main" val="3692789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dirty="0"/>
              <a:t>and faceted search</a:t>
            </a:r>
          </a:p>
        </p:txBody>
      </p:sp>
      <p:sp>
        <p:nvSpPr>
          <p:cNvPr id="3" name="内容占位符 2"/>
          <p:cNvSpPr>
            <a:spLocks noGrp="1"/>
          </p:cNvSpPr>
          <p:nvPr>
            <p:ph idx="1"/>
          </p:nvPr>
        </p:nvSpPr>
        <p:spPr/>
        <p:txBody>
          <a:bodyPr/>
          <a:lstStyle/>
          <a:p>
            <a:r>
              <a:rPr lang="en-US" dirty="0"/>
              <a:t>A preview of the price of available flights guides users narrow down the time range for take-off  </a:t>
            </a:r>
          </a:p>
          <a:p>
            <a:r>
              <a:rPr lang="en-US" dirty="0"/>
              <a:t>The preview eliminates empty result sets, and avoids high expenses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pic>
        <p:nvPicPr>
          <p:cNvPr id="7"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2865" y="2929146"/>
            <a:ext cx="2660650" cy="2402840"/>
          </a:xfrm>
          <a:prstGeom prst="rect">
            <a:avLst/>
          </a:prstGeom>
          <a:noFill/>
          <a:ln>
            <a:noFill/>
          </a:ln>
        </p:spPr>
      </p:pic>
    </p:spTree>
    <p:extLst>
      <p:ext uri="{BB962C8B-B14F-4D97-AF65-F5344CB8AC3E}">
        <p14:creationId xmlns:p14="http://schemas.microsoft.com/office/powerpoint/2010/main" val="2619289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dirty="0"/>
              <a:t>and faceted search</a:t>
            </a:r>
          </a:p>
        </p:txBody>
      </p:sp>
      <p:sp>
        <p:nvSpPr>
          <p:cNvPr id="3" name="内容占位符 2"/>
          <p:cNvSpPr>
            <a:spLocks noGrp="1"/>
          </p:cNvSpPr>
          <p:nvPr>
            <p:ph idx="1"/>
          </p:nvPr>
        </p:nvSpPr>
        <p:spPr/>
        <p:txBody>
          <a:bodyPr/>
          <a:lstStyle/>
          <a:p>
            <a:r>
              <a:rPr lang="en-US" dirty="0"/>
              <a:t>Faceted search interface of REI</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3727" r="3748"/>
          <a:stretch/>
        </p:blipFill>
        <p:spPr>
          <a:xfrm>
            <a:off x="1592407" y="1632436"/>
            <a:ext cx="5444774" cy="3893344"/>
          </a:xfrm>
          <a:prstGeom prst="rect">
            <a:avLst/>
          </a:prstGeom>
        </p:spPr>
      </p:pic>
    </p:spTree>
    <p:extLst>
      <p:ext uri="{BB962C8B-B14F-4D97-AF65-F5344CB8AC3E}">
        <p14:creationId xmlns:p14="http://schemas.microsoft.com/office/powerpoint/2010/main" val="612913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altLang="zh-CN" dirty="0"/>
              <a:t>and faceted search</a:t>
            </a:r>
            <a:endParaRPr lang="zh-CN" altLang="en-US" dirty="0"/>
          </a:p>
        </p:txBody>
      </p:sp>
      <p:pic>
        <p:nvPicPr>
          <p:cNvPr id="7" name="内容占位符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674"/>
          <a:stretch/>
        </p:blipFill>
        <p:spPr>
          <a:xfrm>
            <a:off x="242807" y="904875"/>
            <a:ext cx="2803439" cy="5700961"/>
          </a:xfrm>
        </p:spPr>
      </p:pic>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3996"/>
          <a:stretch/>
        </p:blipFill>
        <p:spPr>
          <a:xfrm>
            <a:off x="3133721" y="923925"/>
            <a:ext cx="2803439" cy="5681911"/>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835"/>
          <a:stretch/>
        </p:blipFill>
        <p:spPr>
          <a:xfrm>
            <a:off x="6058765" y="914400"/>
            <a:ext cx="2803439" cy="5691436"/>
          </a:xfrm>
          <a:prstGeom prst="rect">
            <a:avLst/>
          </a:prstGeom>
        </p:spPr>
      </p:pic>
    </p:spTree>
    <p:extLst>
      <p:ext uri="{BB962C8B-B14F-4D97-AF65-F5344CB8AC3E}">
        <p14:creationId xmlns:p14="http://schemas.microsoft.com/office/powerpoint/2010/main" val="2781127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Five-</a:t>
            </a:r>
            <a:r>
              <a:rPr lang="en-US" altLang="zh-CN" dirty="0">
                <a:solidFill>
                  <a:schemeClr val="bg1">
                    <a:lumMod val="75000"/>
                  </a:schemeClr>
                </a:solidFill>
              </a:rPr>
              <a:t>stage</a:t>
            </a:r>
            <a:r>
              <a:rPr lang="en-US" dirty="0">
                <a:solidFill>
                  <a:schemeClr val="bg1">
                    <a:lumMod val="75000"/>
                  </a:schemeClr>
                </a:solidFill>
              </a:rPr>
              <a:t> search framework</a:t>
            </a:r>
          </a:p>
          <a:p>
            <a:r>
              <a:rPr lang="en-US" dirty="0">
                <a:solidFill>
                  <a:schemeClr val="bg1">
                    <a:lumMod val="75000"/>
                  </a:schemeClr>
                </a:solidFill>
              </a:rPr>
              <a:t>Dynamic queries and faceted search</a:t>
            </a:r>
          </a:p>
          <a:p>
            <a:r>
              <a:rPr lang="en-US" dirty="0"/>
              <a:t>Command languages and “natural” language queries</a:t>
            </a:r>
          </a:p>
          <a:p>
            <a:r>
              <a:rPr lang="en-US" dirty="0">
                <a:solidFill>
                  <a:schemeClr val="bg1">
                    <a:lumMod val="75000"/>
                  </a:schemeClr>
                </a:solidFill>
              </a:rPr>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4/7/2022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39</a:t>
            </a:fld>
            <a:endParaRPr lang="en-US" altLang="zh-TW"/>
          </a:p>
        </p:txBody>
      </p:sp>
    </p:spTree>
    <p:extLst>
      <p:ext uri="{BB962C8B-B14F-4D97-AF65-F5344CB8AC3E}">
        <p14:creationId xmlns:p14="http://schemas.microsoft.com/office/powerpoint/2010/main" val="58329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Introduction</a:t>
            </a:r>
          </a:p>
        </p:txBody>
      </p:sp>
      <p:sp>
        <p:nvSpPr>
          <p:cNvPr id="3" name="内容占位符 2"/>
          <p:cNvSpPr>
            <a:spLocks noGrp="1"/>
          </p:cNvSpPr>
          <p:nvPr>
            <p:ph idx="1"/>
          </p:nvPr>
        </p:nvSpPr>
        <p:spPr/>
        <p:txBody>
          <a:bodyPr/>
          <a:lstStyle/>
          <a:p>
            <a:r>
              <a:rPr lang="en-US" dirty="0"/>
              <a:t>The indexing and retrieval of textual documents.</a:t>
            </a:r>
          </a:p>
          <a:p>
            <a:r>
              <a:rPr lang="en-US" dirty="0"/>
              <a:t>Searching for pages on the World Wide Web is the “killer app.”</a:t>
            </a:r>
          </a:p>
          <a:p>
            <a:r>
              <a:rPr lang="en-US" dirty="0"/>
              <a:t>Concerned firstly with retrieving </a:t>
            </a:r>
            <a:r>
              <a:rPr lang="en-US" i="1" u="sng" dirty="0"/>
              <a:t>relevant</a:t>
            </a:r>
            <a:r>
              <a:rPr lang="en-US" dirty="0"/>
              <a:t> documents to a query.</a:t>
            </a:r>
          </a:p>
          <a:p>
            <a:r>
              <a:rPr lang="en-US" dirty="0"/>
              <a:t>Concerned secondly with retrieving from </a:t>
            </a:r>
            <a:r>
              <a:rPr lang="en-US" i="1" u="sng" dirty="0"/>
              <a:t>large</a:t>
            </a:r>
            <a:r>
              <a:rPr lang="en-US" dirty="0"/>
              <a:t> sets of documents </a:t>
            </a:r>
            <a:r>
              <a:rPr lang="en-US" i="1" u="sng" dirty="0"/>
              <a:t>efficiently</a:t>
            </a:r>
            <a:r>
              <a:rPr lang="en-US" dirty="0"/>
              <a:t>.</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spTree>
    <p:extLst>
      <p:ext uri="{BB962C8B-B14F-4D97-AF65-F5344CB8AC3E}">
        <p14:creationId xmlns:p14="http://schemas.microsoft.com/office/powerpoint/2010/main" val="2848782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Autofit/>
          </a:bodyPr>
          <a:lstStyle/>
          <a:p>
            <a:r>
              <a:rPr lang="en-US" dirty="0"/>
              <a:t>Command languages queries </a:t>
            </a:r>
          </a:p>
        </p:txBody>
      </p:sp>
      <p:sp>
        <p:nvSpPr>
          <p:cNvPr id="3" name="内容占位符 2"/>
          <p:cNvSpPr>
            <a:spLocks noGrp="1"/>
          </p:cNvSpPr>
          <p:nvPr>
            <p:ph idx="1"/>
          </p:nvPr>
        </p:nvSpPr>
        <p:spPr/>
        <p:txBody>
          <a:bodyPr/>
          <a:lstStyle/>
          <a:p>
            <a:r>
              <a:rPr lang="en-US" dirty="0"/>
              <a:t>Users may want more control over their queries</a:t>
            </a:r>
          </a:p>
          <a:p>
            <a:r>
              <a:rPr lang="en-US" i="1" dirty="0"/>
              <a:t>Regular expressions </a:t>
            </a:r>
            <a:r>
              <a:rPr lang="en-US" dirty="0"/>
              <a:t>allow users to specify patterns of allowed variants</a:t>
            </a:r>
          </a:p>
          <a:p>
            <a:pPr lvl="1"/>
            <a:r>
              <a:rPr lang="en-US" dirty="0"/>
              <a:t>Typing “*</a:t>
            </a:r>
            <a:r>
              <a:rPr lang="en-US" dirty="0" err="1"/>
              <a:t>terro</a:t>
            </a:r>
            <a:r>
              <a:rPr lang="en-US" dirty="0"/>
              <a:t>*” to return documents with “terrorist,” “terrorism,” or “anti-terrorism”</a:t>
            </a:r>
          </a:p>
          <a:p>
            <a:r>
              <a:rPr lang="en-US" dirty="0"/>
              <a:t>The </a:t>
            </a:r>
            <a:r>
              <a:rPr lang="en-US" i="1" dirty="0"/>
              <a:t>Structured Query Language </a:t>
            </a:r>
            <a:r>
              <a:rPr lang="en-US" dirty="0"/>
              <a:t>(SQL) is a widespread standard for searching relational database systems</a:t>
            </a:r>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p:sp>
        <p:nvSpPr>
          <p:cNvPr id="7" name="TextBox 6"/>
          <p:cNvSpPr txBox="1">
            <a:spLocks noChangeArrowheads="1"/>
          </p:cNvSpPr>
          <p:nvPr/>
        </p:nvSpPr>
        <p:spPr bwMode="auto">
          <a:xfrm>
            <a:off x="1352325" y="3956072"/>
            <a:ext cx="6491602" cy="1804749"/>
          </a:xfrm>
          <a:prstGeom prst="round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ea typeface="ヒラギノ角ゴ Pro W3" pitchFamily="-48" charset="-128"/>
              </a:defRPr>
            </a:lvl1pPr>
            <a:lvl2pPr marL="742950" indent="-285750">
              <a:defRPr>
                <a:solidFill>
                  <a:schemeClr val="tx1"/>
                </a:solidFill>
                <a:latin typeface="Arial" panose="020B0604020202020204" pitchFamily="34" charset="0"/>
                <a:ea typeface="ヒラギノ角ゴ Pro W3" pitchFamily="-48" charset="-128"/>
              </a:defRPr>
            </a:lvl2pPr>
            <a:lvl3pPr marL="1143000" indent="-228600">
              <a:defRPr>
                <a:solidFill>
                  <a:schemeClr val="tx1"/>
                </a:solidFill>
                <a:latin typeface="Arial" panose="020B0604020202020204" pitchFamily="34" charset="0"/>
                <a:ea typeface="ヒラギノ角ゴ Pro W3" pitchFamily="-48" charset="-128"/>
              </a:defRPr>
            </a:lvl3pPr>
            <a:lvl4pPr marL="1600200" indent="-228600">
              <a:defRPr>
                <a:solidFill>
                  <a:schemeClr val="tx1"/>
                </a:solidFill>
                <a:latin typeface="Arial" panose="020B0604020202020204" pitchFamily="34" charset="0"/>
                <a:ea typeface="ヒラギノ角ゴ Pro W3" pitchFamily="-48" charset="-128"/>
              </a:defRPr>
            </a:lvl4pPr>
            <a:lvl5pPr marL="2057400" indent="-228600">
              <a:defRPr>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9pPr>
          </a:lstStyle>
          <a:p>
            <a:r>
              <a:rPr lang="en-US" sz="2000" dirty="0"/>
              <a:t>SELECT DOCUMENT#</a:t>
            </a:r>
          </a:p>
          <a:p>
            <a:r>
              <a:rPr lang="en-US" sz="2000" dirty="0"/>
              <a:t>FROM JOURNAL-DB</a:t>
            </a:r>
          </a:p>
          <a:p>
            <a:r>
              <a:rPr lang="en-US" sz="2000" dirty="0"/>
              <a:t>WHERE    (DATE &gt;= 2014 AND DATE &lt;= 2017)</a:t>
            </a:r>
          </a:p>
          <a:p>
            <a:r>
              <a:rPr lang="en-US" sz="2000" dirty="0"/>
              <a:t>   AND   (LANGUAGE = ENGLISH OR FRENCH)</a:t>
            </a:r>
          </a:p>
          <a:p>
            <a:r>
              <a:rPr lang="en-US" sz="2000" dirty="0"/>
              <a:t>   AND   (PUBLISHER = ASIST OR HFES OR ACM)</a:t>
            </a:r>
          </a:p>
        </p:txBody>
      </p:sp>
    </p:spTree>
    <p:extLst>
      <p:ext uri="{BB962C8B-B14F-4D97-AF65-F5344CB8AC3E}">
        <p14:creationId xmlns:p14="http://schemas.microsoft.com/office/powerpoint/2010/main" val="577432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“Natural” language queries</a:t>
            </a:r>
          </a:p>
        </p:txBody>
      </p:sp>
      <p:sp>
        <p:nvSpPr>
          <p:cNvPr id="3" name="内容占位符 2"/>
          <p:cNvSpPr>
            <a:spLocks noGrp="1"/>
          </p:cNvSpPr>
          <p:nvPr>
            <p:ph idx="1"/>
          </p:nvPr>
        </p:nvSpPr>
        <p:spPr/>
        <p:txBody>
          <a:bodyPr/>
          <a:lstStyle/>
          <a:p>
            <a:r>
              <a:rPr lang="en-US" dirty="0"/>
              <a:t>Boolean expressions conflict with English usage</a:t>
            </a:r>
          </a:p>
          <a:p>
            <a:pPr lvl="1"/>
            <a:r>
              <a:rPr lang="en-US" dirty="0"/>
              <a:t>“List all employees who live in New York and Boston”</a:t>
            </a:r>
          </a:p>
          <a:p>
            <a:pPr lvl="1"/>
            <a:r>
              <a:rPr lang="en-US" dirty="0"/>
              <a:t>“I’d like Russian or Italian salad dressing”</a:t>
            </a:r>
          </a:p>
          <a:p>
            <a:r>
              <a:rPr lang="en-US" dirty="0"/>
              <a:t>Web search with “natural” language queries is appealing</a:t>
            </a:r>
          </a:p>
          <a:p>
            <a:r>
              <a:rPr lang="en-US" dirty="0"/>
              <a:t>Often the semblance of a natural language query is achieved simply because the answers has been provided by human</a:t>
            </a:r>
          </a:p>
          <a:p>
            <a:pPr lvl="1"/>
            <a:r>
              <a:rPr lang="en-US" dirty="0"/>
              <a:t>“How do I fix a flat?”</a:t>
            </a:r>
          </a:p>
          <a:p>
            <a:pPr lvl="1"/>
            <a:r>
              <a:rPr lang="en-US" dirty="0"/>
              <a:t>“Howe do I connect </a:t>
            </a:r>
            <a:r>
              <a:rPr lang="en-US" dirty="0" err="1"/>
              <a:t>wii</a:t>
            </a:r>
            <a:r>
              <a:rPr lang="en-US" dirty="0"/>
              <a:t> and </a:t>
            </a:r>
            <a:r>
              <a:rPr lang="en-US" dirty="0" err="1"/>
              <a:t>dvd</a:t>
            </a:r>
            <a:r>
              <a:rPr lang="en-US" dirty="0"/>
              <a:t> to my </a:t>
            </a:r>
            <a:r>
              <a:rPr lang="en-US" dirty="0" err="1"/>
              <a:t>tv</a:t>
            </a:r>
            <a:r>
              <a:rPr lang="en-US" dirty="0"/>
              <a:t>?” – video selector or two way A/V switcher</a:t>
            </a:r>
          </a:p>
          <a:p>
            <a:pPr lvl="1"/>
            <a:endParaRPr lang="en-US" dirty="0"/>
          </a:p>
          <a:p>
            <a:r>
              <a:rPr lang="en-US" dirty="0"/>
              <a:t> </a:t>
            </a:r>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p:spTree>
    <p:extLst>
      <p:ext uri="{BB962C8B-B14F-4D97-AF65-F5344CB8AC3E}">
        <p14:creationId xmlns:p14="http://schemas.microsoft.com/office/powerpoint/2010/main" val="1242412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Five-</a:t>
            </a:r>
            <a:r>
              <a:rPr lang="en-US" altLang="zh-CN" dirty="0">
                <a:solidFill>
                  <a:schemeClr val="bg1">
                    <a:lumMod val="75000"/>
                  </a:schemeClr>
                </a:solidFill>
              </a:rPr>
              <a:t>stage</a:t>
            </a:r>
            <a:r>
              <a:rPr lang="en-US" dirty="0">
                <a:solidFill>
                  <a:schemeClr val="bg1">
                    <a:lumMod val="75000"/>
                  </a:schemeClr>
                </a:solidFill>
              </a:rPr>
              <a:t> search framework</a:t>
            </a:r>
          </a:p>
          <a:p>
            <a:r>
              <a:rPr lang="en-US" dirty="0">
                <a:solidFill>
                  <a:schemeClr val="bg1">
                    <a:lumMod val="75000"/>
                  </a:schemeClr>
                </a:solidFill>
              </a:rPr>
              <a:t>Dynamic queries and faceted search</a:t>
            </a:r>
          </a:p>
          <a:p>
            <a:r>
              <a:rPr lang="en-US" dirty="0">
                <a:solidFill>
                  <a:schemeClr val="bg1">
                    <a:lumMod val="75000"/>
                  </a:schemeClr>
                </a:solidFill>
              </a:rPr>
              <a:t>Command languages and “natural” language queries</a:t>
            </a:r>
          </a:p>
          <a:p>
            <a:r>
              <a:rPr lang="en-US" dirty="0"/>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4/7/2022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42</a:t>
            </a:fld>
            <a:endParaRPr lang="en-US" altLang="zh-TW"/>
          </a:p>
        </p:txBody>
      </p:sp>
    </p:spTree>
    <p:extLst>
      <p:ext uri="{BB962C8B-B14F-4D97-AF65-F5344CB8AC3E}">
        <p14:creationId xmlns:p14="http://schemas.microsoft.com/office/powerpoint/2010/main" val="799177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Autofit/>
          </a:bodyPr>
          <a:lstStyle/>
          <a:p>
            <a:r>
              <a:rPr lang="en-US" sz="2800" dirty="0"/>
              <a:t>Multimedia document search &amp; other specialized searches</a:t>
            </a:r>
          </a:p>
        </p:txBody>
      </p:sp>
      <p:sp>
        <p:nvSpPr>
          <p:cNvPr id="3" name="内容占位符 2"/>
          <p:cNvSpPr>
            <a:spLocks noGrp="1"/>
          </p:cNvSpPr>
          <p:nvPr>
            <p:ph idx="1"/>
          </p:nvPr>
        </p:nvSpPr>
        <p:spPr/>
        <p:txBody>
          <a:bodyPr/>
          <a:lstStyle/>
          <a:p>
            <a:r>
              <a:rPr lang="en-US" dirty="0"/>
              <a:t>Image search</a:t>
            </a:r>
          </a:p>
          <a:p>
            <a:r>
              <a:rPr lang="en-US" dirty="0"/>
              <a:t>Video search</a:t>
            </a:r>
          </a:p>
          <a:p>
            <a:r>
              <a:rPr lang="en-US" dirty="0"/>
              <a:t>Audio search</a:t>
            </a:r>
          </a:p>
          <a:p>
            <a:r>
              <a:rPr lang="en-US" dirty="0"/>
              <a:t>Geographic information search</a:t>
            </a:r>
          </a:p>
          <a:p>
            <a:r>
              <a:rPr lang="en-US" dirty="0"/>
              <a:t>Multilingual search</a:t>
            </a:r>
          </a:p>
          <a:p>
            <a:r>
              <a:rPr lang="en-US" dirty="0"/>
              <a:t>Other specializes searches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p:spTree>
    <p:extLst>
      <p:ext uri="{BB962C8B-B14F-4D97-AF65-F5344CB8AC3E}">
        <p14:creationId xmlns:p14="http://schemas.microsoft.com/office/powerpoint/2010/main" val="1880392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Multimedia document search</a:t>
            </a:r>
          </a:p>
        </p:txBody>
      </p:sp>
      <p:sp>
        <p:nvSpPr>
          <p:cNvPr id="3" name="内容占位符 2"/>
          <p:cNvSpPr>
            <a:spLocks noGrp="1"/>
          </p:cNvSpPr>
          <p:nvPr>
            <p:ph idx="1"/>
          </p:nvPr>
        </p:nvSpPr>
        <p:spPr/>
        <p:txBody>
          <a:bodyPr/>
          <a:lstStyle/>
          <a:p>
            <a:r>
              <a:rPr lang="en-US" dirty="0"/>
              <a:t>Interfaces for multimedia document search have been gradually improved</a:t>
            </a:r>
          </a:p>
          <a:p>
            <a:r>
              <a:rPr lang="en-US" dirty="0"/>
              <a:t>Most systems depend on text searches, keywords, tags, and metadata</a:t>
            </a:r>
          </a:p>
          <a:p>
            <a:r>
              <a:rPr lang="en-US" dirty="0"/>
              <a:t>But many multimedia documents remain untagged</a:t>
            </a:r>
          </a:p>
          <a:p>
            <a:r>
              <a:rPr lang="en-US" dirty="0"/>
              <a:t>Multimedia-document search interfaces that integrate powerful annotation and indexing tools, search algorithms, and media-specific browsing techniques for viewing the results lead to successful outcomes</a:t>
            </a:r>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p:spTree>
    <p:extLst>
      <p:ext uri="{BB962C8B-B14F-4D97-AF65-F5344CB8AC3E}">
        <p14:creationId xmlns:p14="http://schemas.microsoft.com/office/powerpoint/2010/main" val="3807339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Image search</a:t>
            </a:r>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45</a:t>
            </a:fld>
            <a:endParaRPr lang="en-US"/>
          </a:p>
        </p:txBody>
      </p:sp>
      <p:sp>
        <p:nvSpPr>
          <p:cNvPr id="9" name="内容占位符 8"/>
          <p:cNvSpPr>
            <a:spLocks noGrp="1"/>
          </p:cNvSpPr>
          <p:nvPr>
            <p:ph idx="1"/>
          </p:nvPr>
        </p:nvSpPr>
        <p:spPr/>
        <p:txBody>
          <a:bodyPr/>
          <a:lstStyle/>
          <a:p>
            <a:r>
              <a:rPr lang="en-US" dirty="0"/>
              <a:t>Image-analysis researchers describe this task as query by image content (QBIC)</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Another important applications: Face recognition</a:t>
            </a:r>
          </a:p>
        </p:txBody>
      </p:sp>
      <p:pic>
        <p:nvPicPr>
          <p:cNvPr id="10" name="内容占位符 7"/>
          <p:cNvPicPr>
            <a:picLocks noChangeAspect="1"/>
          </p:cNvPicPr>
          <p:nvPr/>
        </p:nvPicPr>
        <p:blipFill rotWithShape="1">
          <a:blip r:embed="rId3" cstate="print">
            <a:extLst>
              <a:ext uri="{28A0092B-C50C-407E-A947-70E740481C1C}">
                <a14:useLocalDpi xmlns:a14="http://schemas.microsoft.com/office/drawing/2010/main" val="0"/>
              </a:ext>
            </a:extLst>
          </a:blip>
          <a:srcRect t="2762" b="21067"/>
          <a:stretch/>
        </p:blipFill>
        <p:spPr>
          <a:xfrm>
            <a:off x="5061347" y="1418905"/>
            <a:ext cx="4082653" cy="4146326"/>
          </a:xfrm>
          <a:prstGeom prst="rect">
            <a:avLst/>
          </a:prstGeom>
        </p:spPr>
      </p:pic>
      <p:pic>
        <p:nvPicPr>
          <p:cNvPr id="11" name="Picture 6"/>
          <p:cNvPicPr/>
          <p:nvPr/>
        </p:nvPicPr>
        <p:blipFill>
          <a:blip r:embed="rId4" cstate="print">
            <a:extLst>
              <a:ext uri="{28A0092B-C50C-407E-A947-70E740481C1C}">
                <a14:useLocalDpi xmlns:a14="http://schemas.microsoft.com/office/drawing/2010/main"/>
              </a:ext>
            </a:extLst>
          </a:blip>
          <a:srcRect/>
          <a:stretch>
            <a:fillRect/>
          </a:stretch>
        </p:blipFill>
        <p:spPr bwMode="auto">
          <a:xfrm>
            <a:off x="267417" y="1811548"/>
            <a:ext cx="4793930" cy="3624988"/>
          </a:xfrm>
          <a:prstGeom prst="rect">
            <a:avLst/>
          </a:prstGeom>
          <a:noFill/>
          <a:ln>
            <a:noFill/>
          </a:ln>
        </p:spPr>
      </p:pic>
    </p:spTree>
    <p:extLst>
      <p:ext uri="{BB962C8B-B14F-4D97-AF65-F5344CB8AC3E}">
        <p14:creationId xmlns:p14="http://schemas.microsoft.com/office/powerpoint/2010/main" val="392083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Video search</a:t>
            </a:r>
          </a:p>
        </p:txBody>
      </p:sp>
      <p:sp>
        <p:nvSpPr>
          <p:cNvPr id="3" name="内容占位符 2"/>
          <p:cNvSpPr>
            <a:spLocks noGrp="1"/>
          </p:cNvSpPr>
          <p:nvPr>
            <p:ph idx="1"/>
          </p:nvPr>
        </p:nvSpPr>
        <p:spPr/>
        <p:txBody>
          <a:bodyPr/>
          <a:lstStyle/>
          <a:p>
            <a:r>
              <a:rPr lang="en-US" dirty="0"/>
              <a:t>Identifying videos that include objects, actions, or events of interest and analyzing them remains a challenge</a:t>
            </a:r>
          </a:p>
          <a:p>
            <a:pPr lvl="1"/>
            <a:r>
              <a:rPr lang="en-US" dirty="0"/>
              <a:t>Video analysis include object tracking, text in the scenes, and speech-to-text transcripts</a:t>
            </a:r>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46</a:t>
            </a:fld>
            <a:endParaRPr lang="en-US"/>
          </a:p>
        </p:txBody>
      </p:sp>
      <p:pic>
        <p:nvPicPr>
          <p:cNvPr id="7" name="Picture 7" descr="Macintosh HD:Users:plaisant:Documents:Dropbox:DTUI6 shared:DTUI6-Drafts:Chapter 15 new - old chapter 13 - search:Figures 15 search:forkbrowser-mediamill.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11034" y="2457982"/>
            <a:ext cx="5714310" cy="3903402"/>
          </a:xfrm>
          <a:prstGeom prst="rect">
            <a:avLst/>
          </a:prstGeom>
          <a:noFill/>
          <a:ln>
            <a:noFill/>
          </a:ln>
        </p:spPr>
      </p:pic>
    </p:spTree>
    <p:extLst>
      <p:ext uri="{BB962C8B-B14F-4D97-AF65-F5344CB8AC3E}">
        <p14:creationId xmlns:p14="http://schemas.microsoft.com/office/powerpoint/2010/main" val="3206998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Audio search</a:t>
            </a:r>
          </a:p>
        </p:txBody>
      </p:sp>
      <p:sp>
        <p:nvSpPr>
          <p:cNvPr id="3" name="内容占位符 2"/>
          <p:cNvSpPr>
            <a:spLocks noGrp="1"/>
          </p:cNvSpPr>
          <p:nvPr>
            <p:ph idx="1"/>
          </p:nvPr>
        </p:nvSpPr>
        <p:spPr/>
        <p:txBody>
          <a:bodyPr/>
          <a:lstStyle/>
          <a:p>
            <a:r>
              <a:rPr lang="en-US" dirty="0"/>
              <a:t>Music-information retrieval systems use audio input, where users can query with musical content</a:t>
            </a:r>
          </a:p>
          <a:p>
            <a:r>
              <a:rPr lang="en-US" dirty="0"/>
              <a:t>Users can sing or play a theme, and the system returns the most similar items</a:t>
            </a:r>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47</a:t>
            </a:fld>
            <a:endParaRPr lang="en-US"/>
          </a:p>
        </p:txBody>
      </p:sp>
      <p:pic>
        <p:nvPicPr>
          <p:cNvPr id="7" name="Picture 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96444" y="2965758"/>
            <a:ext cx="1737087" cy="3088187"/>
          </a:xfrm>
          <a:prstGeom prst="rect">
            <a:avLst/>
          </a:prstGeom>
          <a:noFill/>
          <a:ln>
            <a:noFill/>
          </a:ln>
        </p:spPr>
      </p:pic>
      <p:pic>
        <p:nvPicPr>
          <p:cNvPr id="8" name="Picture 10"/>
          <p:cNvPicPr>
            <a:picLocks noChangeAspect="1"/>
          </p:cNvPicPr>
          <p:nvPr/>
        </p:nvPicPr>
        <p:blipFill rotWithShape="1">
          <a:blip r:embed="rId3" cstate="print">
            <a:extLst>
              <a:ext uri="{28A0092B-C50C-407E-A947-70E740481C1C}">
                <a14:useLocalDpi xmlns:a14="http://schemas.microsoft.com/office/drawing/2010/main"/>
              </a:ext>
            </a:extLst>
          </a:blip>
          <a:srcRect t="1" b="1010"/>
          <a:stretch/>
        </p:blipFill>
        <p:spPr bwMode="auto">
          <a:xfrm>
            <a:off x="6512356" y="2965853"/>
            <a:ext cx="1794602" cy="3088105"/>
          </a:xfrm>
          <a:prstGeom prst="rect">
            <a:avLst/>
          </a:prstGeom>
          <a:noFill/>
          <a:ln>
            <a:noFill/>
          </a:ln>
        </p:spPr>
      </p:pic>
      <p:pic>
        <p:nvPicPr>
          <p:cNvPr id="9"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439" y="2965758"/>
            <a:ext cx="1735160" cy="3079910"/>
          </a:xfrm>
          <a:prstGeom prst="rect">
            <a:avLst/>
          </a:prstGeom>
        </p:spPr>
      </p:pic>
      <p:pic>
        <p:nvPicPr>
          <p:cNvPr id="10"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6734" y="2965855"/>
            <a:ext cx="1739777" cy="3088104"/>
          </a:xfrm>
          <a:prstGeom prst="rect">
            <a:avLst/>
          </a:prstGeom>
        </p:spPr>
      </p:pic>
    </p:spTree>
    <p:extLst>
      <p:ext uri="{BB962C8B-B14F-4D97-AF65-F5344CB8AC3E}">
        <p14:creationId xmlns:p14="http://schemas.microsoft.com/office/powerpoint/2010/main" val="4267901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Geographic information search</a:t>
            </a:r>
          </a:p>
        </p:txBody>
      </p:sp>
      <p:sp>
        <p:nvSpPr>
          <p:cNvPr id="3" name="内容占位符 2"/>
          <p:cNvSpPr>
            <a:spLocks noGrp="1"/>
          </p:cNvSpPr>
          <p:nvPr>
            <p:ph idx="1"/>
          </p:nvPr>
        </p:nvSpPr>
        <p:spPr/>
        <p:txBody>
          <a:bodyPr/>
          <a:lstStyle/>
          <a:p>
            <a:r>
              <a:rPr lang="en-US" dirty="0"/>
              <a:t>Geographic information is increasingly used to inform search</a:t>
            </a:r>
          </a:p>
          <a:p>
            <a:r>
              <a:rPr lang="en-US" dirty="0"/>
              <a:t>Sensors on the ground or onboard vehicles provide the information for queries</a:t>
            </a:r>
          </a:p>
          <a:p>
            <a:pPr lvl="1"/>
            <a:r>
              <a:rPr lang="en-US" dirty="0"/>
              <a:t>“Where is the closest gas station?”</a:t>
            </a:r>
          </a:p>
          <a:p>
            <a:r>
              <a:rPr lang="en-US" dirty="0"/>
              <a:t>User interfaces providing map displays allow users to geographically consider the results</a:t>
            </a:r>
          </a:p>
          <a:p>
            <a:r>
              <a:rPr lang="en-US" dirty="0"/>
              <a:t>Challenges need to be addressed</a:t>
            </a:r>
          </a:p>
          <a:p>
            <a:pPr lvl="1"/>
            <a:r>
              <a:rPr lang="en-US" dirty="0"/>
              <a:t>What to show on the map</a:t>
            </a:r>
          </a:p>
          <a:p>
            <a:pPr lvl="1"/>
            <a:r>
              <a:rPr lang="en-US" dirty="0"/>
              <a:t>Design dynamic legends</a:t>
            </a:r>
          </a:p>
          <a:p>
            <a:pPr lvl="1"/>
            <a:r>
              <a:rPr lang="en-US" dirty="0"/>
              <a:t>Improve interaction with maps</a:t>
            </a:r>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48</a:t>
            </a:fld>
            <a:endParaRPr lang="en-US"/>
          </a:p>
        </p:txBody>
      </p:sp>
    </p:spTree>
    <p:extLst>
      <p:ext uri="{BB962C8B-B14F-4D97-AF65-F5344CB8AC3E}">
        <p14:creationId xmlns:p14="http://schemas.microsoft.com/office/powerpoint/2010/main" val="1059179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Five-</a:t>
            </a:r>
            <a:r>
              <a:rPr lang="en-US" altLang="zh-CN" dirty="0">
                <a:solidFill>
                  <a:schemeClr val="bg1">
                    <a:lumMod val="75000"/>
                  </a:schemeClr>
                </a:solidFill>
              </a:rPr>
              <a:t>stage</a:t>
            </a:r>
            <a:r>
              <a:rPr lang="en-US" dirty="0">
                <a:solidFill>
                  <a:schemeClr val="bg1">
                    <a:lumMod val="75000"/>
                  </a:schemeClr>
                </a:solidFill>
              </a:rPr>
              <a:t> search framework</a:t>
            </a:r>
          </a:p>
          <a:p>
            <a:r>
              <a:rPr lang="en-US" dirty="0">
                <a:solidFill>
                  <a:schemeClr val="bg1">
                    <a:lumMod val="75000"/>
                  </a:schemeClr>
                </a:solidFill>
              </a:rPr>
              <a:t>Dynamic queries and faceted search</a:t>
            </a:r>
          </a:p>
          <a:p>
            <a:r>
              <a:rPr lang="en-US" dirty="0">
                <a:solidFill>
                  <a:schemeClr val="bg1">
                    <a:lumMod val="75000"/>
                  </a:schemeClr>
                </a:solidFill>
              </a:rPr>
              <a:t>Command languages and “natural” language queries</a:t>
            </a:r>
          </a:p>
          <a:p>
            <a:r>
              <a:rPr lang="en-US" dirty="0">
                <a:solidFill>
                  <a:schemeClr val="bg1">
                    <a:lumMod val="75000"/>
                  </a:schemeClr>
                </a:solidFill>
              </a:rPr>
              <a:t>Multimedia Document Search &amp; specialized search</a:t>
            </a:r>
          </a:p>
          <a:p>
            <a:r>
              <a:rPr lang="en-US" dirty="0"/>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4/7/2022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49</a:t>
            </a:fld>
            <a:endParaRPr lang="en-US" altLang="zh-TW"/>
          </a:p>
        </p:txBody>
      </p:sp>
    </p:spTree>
    <p:extLst>
      <p:ext uri="{BB962C8B-B14F-4D97-AF65-F5344CB8AC3E}">
        <p14:creationId xmlns:p14="http://schemas.microsoft.com/office/powerpoint/2010/main" val="176750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Typical IR tasks </a:t>
            </a:r>
          </a:p>
        </p:txBody>
      </p:sp>
      <p:sp>
        <p:nvSpPr>
          <p:cNvPr id="3" name="内容占位符 2"/>
          <p:cNvSpPr>
            <a:spLocks noGrp="1"/>
          </p:cNvSpPr>
          <p:nvPr>
            <p:ph idx="1"/>
          </p:nvPr>
        </p:nvSpPr>
        <p:spPr>
          <a:xfrm>
            <a:off x="587829" y="856988"/>
            <a:ext cx="8020594" cy="5602797"/>
          </a:xfrm>
        </p:spPr>
        <p:txBody>
          <a:bodyPr/>
          <a:lstStyle/>
          <a:p>
            <a:r>
              <a:rPr lang="en-US" dirty="0"/>
              <a:t>Given:</a:t>
            </a:r>
          </a:p>
          <a:p>
            <a:pPr lvl="1"/>
            <a:r>
              <a:rPr lang="en-US" dirty="0"/>
              <a:t>A corpus of textual natural-language documents.</a:t>
            </a:r>
          </a:p>
          <a:p>
            <a:pPr lvl="1"/>
            <a:r>
              <a:rPr lang="en-US" dirty="0"/>
              <a:t>A user query in the form of a textual string.</a:t>
            </a:r>
          </a:p>
          <a:p>
            <a:r>
              <a:rPr lang="en-US" dirty="0"/>
              <a:t>Find:</a:t>
            </a:r>
          </a:p>
          <a:p>
            <a:pPr lvl="1"/>
            <a:r>
              <a:rPr lang="en-US" dirty="0"/>
              <a:t>A ranked set of documents that are relevant to the query.</a:t>
            </a:r>
          </a:p>
          <a:p>
            <a:r>
              <a:rPr lang="en-US" dirty="0"/>
              <a:t>Some examples of tasks</a:t>
            </a:r>
          </a:p>
          <a:p>
            <a:pPr lvl="1"/>
            <a:r>
              <a:rPr lang="en-US" dirty="0"/>
              <a:t>Specific fact finding (known-item search)</a:t>
            </a:r>
          </a:p>
          <a:p>
            <a:pPr marL="536575" lvl="1" indent="0">
              <a:spcBef>
                <a:spcPts val="0"/>
              </a:spcBef>
              <a:spcAft>
                <a:spcPts val="600"/>
              </a:spcAft>
              <a:buNone/>
            </a:pPr>
            <a:r>
              <a:rPr lang="en-US" dirty="0">
                <a:solidFill>
                  <a:srgbClr val="C00000"/>
                </a:solidFill>
              </a:rPr>
              <a:t>What are the hotels near </a:t>
            </a:r>
            <a:r>
              <a:rPr lang="en-US" dirty="0" err="1">
                <a:solidFill>
                  <a:srgbClr val="C00000"/>
                </a:solidFill>
              </a:rPr>
              <a:t>Tongji</a:t>
            </a:r>
            <a:r>
              <a:rPr lang="en-US" dirty="0">
                <a:solidFill>
                  <a:srgbClr val="C00000"/>
                </a:solidFill>
              </a:rPr>
              <a:t> University?</a:t>
            </a:r>
          </a:p>
          <a:p>
            <a:pPr lvl="1"/>
            <a:r>
              <a:rPr lang="en-US" dirty="0"/>
              <a:t>Extended fact finding</a:t>
            </a:r>
          </a:p>
          <a:p>
            <a:pPr marL="536575" lvl="1" indent="0">
              <a:spcBef>
                <a:spcPts val="0"/>
              </a:spcBef>
              <a:spcAft>
                <a:spcPts val="600"/>
              </a:spcAft>
              <a:buNone/>
            </a:pPr>
            <a:r>
              <a:rPr lang="en-US" dirty="0">
                <a:solidFill>
                  <a:srgbClr val="C00000"/>
                </a:solidFill>
              </a:rPr>
              <a:t>What are differences between the butterfly and the </a:t>
            </a:r>
            <a:r>
              <a:rPr lang="en-US" altLang="zh-CN" dirty="0">
                <a:solidFill>
                  <a:srgbClr val="C00000"/>
                </a:solidFill>
              </a:rPr>
              <a:t>moth?</a:t>
            </a:r>
            <a:endParaRPr lang="en-US" dirty="0">
              <a:solidFill>
                <a:srgbClr val="C00000"/>
              </a:solidFill>
            </a:endParaRPr>
          </a:p>
          <a:p>
            <a:pPr lvl="1"/>
            <a:r>
              <a:rPr lang="en-US" dirty="0"/>
              <a:t>Exploration of availability</a:t>
            </a:r>
          </a:p>
          <a:p>
            <a:pPr marL="536575" lvl="1" indent="0">
              <a:spcBef>
                <a:spcPts val="0"/>
              </a:spcBef>
              <a:spcAft>
                <a:spcPts val="600"/>
              </a:spcAft>
              <a:buNone/>
            </a:pPr>
            <a:r>
              <a:rPr lang="en-US" dirty="0">
                <a:solidFill>
                  <a:srgbClr val="C00000"/>
                </a:solidFill>
              </a:rPr>
              <a:t>Are there new restaurants open near </a:t>
            </a:r>
            <a:r>
              <a:rPr lang="en-US" dirty="0" err="1">
                <a:solidFill>
                  <a:srgbClr val="C00000"/>
                </a:solidFill>
              </a:rPr>
              <a:t>Tongji</a:t>
            </a:r>
            <a:r>
              <a:rPr lang="en-US" dirty="0">
                <a:solidFill>
                  <a:srgbClr val="C00000"/>
                </a:solidFill>
              </a:rPr>
              <a:t> University this month?</a:t>
            </a:r>
          </a:p>
          <a:p>
            <a:pPr lvl="1"/>
            <a:r>
              <a:rPr lang="en-US" dirty="0"/>
              <a:t>Open-ended browsing and problem analysis</a:t>
            </a:r>
          </a:p>
          <a:p>
            <a:pPr marL="536575" lvl="1" indent="0">
              <a:spcBef>
                <a:spcPts val="0"/>
              </a:spcBef>
              <a:spcAft>
                <a:spcPts val="600"/>
              </a:spcAft>
              <a:buNone/>
            </a:pPr>
            <a:r>
              <a:rPr lang="en-US" dirty="0">
                <a:solidFill>
                  <a:srgbClr val="C00000"/>
                </a:solidFill>
              </a:rPr>
              <a:t>Are there promising new treatments for Parkinson disease?</a:t>
            </a:r>
          </a:p>
          <a:p>
            <a:endParaRPr lang="en-US" dirty="0"/>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spTree>
    <p:extLst>
      <p:ext uri="{BB962C8B-B14F-4D97-AF65-F5344CB8AC3E}">
        <p14:creationId xmlns:p14="http://schemas.microsoft.com/office/powerpoint/2010/main" val="2719851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social aspects of search</a:t>
            </a:r>
          </a:p>
        </p:txBody>
      </p:sp>
      <p:sp>
        <p:nvSpPr>
          <p:cNvPr id="3" name="内容占位符 2"/>
          <p:cNvSpPr>
            <a:spLocks noGrp="1"/>
          </p:cNvSpPr>
          <p:nvPr>
            <p:ph idx="1"/>
          </p:nvPr>
        </p:nvSpPr>
        <p:spPr/>
        <p:txBody>
          <a:bodyPr/>
          <a:lstStyle/>
          <a:p>
            <a:r>
              <a:rPr lang="en-US" i="1" dirty="0"/>
              <a:t>Social search </a:t>
            </a:r>
            <a:r>
              <a:rPr lang="en-US" dirty="0"/>
              <a:t>is “an umbrella term” describing search acts that make use of social interactions with others</a:t>
            </a:r>
          </a:p>
          <a:p>
            <a:pPr lvl="1"/>
            <a:r>
              <a:rPr lang="en-US" dirty="0"/>
              <a:t>May be explicit or implicit, co-located or remote, synchronous or asynchronous</a:t>
            </a:r>
          </a:p>
          <a:p>
            <a:pPr lvl="1"/>
            <a:r>
              <a:rPr lang="en-US" dirty="0"/>
              <a:t>Social bookmarking and ranking, e.g. </a:t>
            </a:r>
            <a:r>
              <a:rPr lang="en-US" dirty="0" err="1"/>
              <a:t>Reddit</a:t>
            </a:r>
            <a:endParaRPr lang="en-US" dirty="0"/>
          </a:p>
          <a:p>
            <a:pPr lvl="1"/>
            <a:r>
              <a:rPr lang="en-US" dirty="0"/>
              <a:t>Personalized search built on user profiles, e.g. past site visits</a:t>
            </a:r>
          </a:p>
          <a:p>
            <a:pPr lvl="1"/>
            <a:r>
              <a:rPr lang="en-US" dirty="0"/>
              <a:t>Collaborative filtering and recommender systems, </a:t>
            </a:r>
            <a:r>
              <a:rPr lang="en-US" dirty="0" err="1"/>
              <a:t>e.g</a:t>
            </a:r>
            <a:r>
              <a:rPr lang="en-US" dirty="0"/>
              <a:t> Netflix</a:t>
            </a:r>
          </a:p>
          <a:p>
            <a:pPr lvl="1"/>
            <a:r>
              <a:rPr lang="en-US" dirty="0"/>
              <a:t>Music recommendation, e.g. Pandora</a:t>
            </a:r>
          </a:p>
          <a:p>
            <a:pPr lvl="1"/>
            <a:r>
              <a:rPr lang="en-US" dirty="0"/>
              <a:t>Human-powered question answering</a:t>
            </a:r>
          </a:p>
          <a:p>
            <a:endParaRPr lang="en-US" dirty="0"/>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50</a:t>
            </a:fld>
            <a:endParaRPr lang="en-US"/>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10395" b="11449"/>
          <a:stretch/>
        </p:blipFill>
        <p:spPr>
          <a:xfrm>
            <a:off x="6132372" y="3265020"/>
            <a:ext cx="2585944" cy="3592980"/>
          </a:xfrm>
          <a:prstGeom prst="rect">
            <a:avLst/>
          </a:prstGeom>
        </p:spPr>
      </p:pic>
    </p:spTree>
    <p:extLst>
      <p:ext uri="{BB962C8B-B14F-4D97-AF65-F5344CB8AC3E}">
        <p14:creationId xmlns:p14="http://schemas.microsoft.com/office/powerpoint/2010/main" val="3033851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social aspects of search</a:t>
            </a:r>
          </a:p>
        </p:txBody>
      </p:sp>
      <p:sp>
        <p:nvSpPr>
          <p:cNvPr id="3" name="内容占位符 2"/>
          <p:cNvSpPr>
            <a:spLocks noGrp="1"/>
          </p:cNvSpPr>
          <p:nvPr>
            <p:ph idx="1"/>
          </p:nvPr>
        </p:nvSpPr>
        <p:spPr/>
        <p:txBody>
          <a:bodyPr/>
          <a:lstStyle/>
          <a:p>
            <a:r>
              <a:rPr lang="en-US" dirty="0"/>
              <a:t>Last.fm is an example of online radio using playlists created automatically</a:t>
            </a:r>
          </a:p>
          <a:p>
            <a:r>
              <a:rPr lang="en-US" dirty="0"/>
              <a:t>The process starts by users selecting a start point (e.g. a song or artist they like) then users provide feedback on the suggestions by clicking on the heart or skipping the track</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51</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5791" y="2948487"/>
            <a:ext cx="4344670" cy="3236595"/>
          </a:xfrm>
          <a:prstGeom prst="rect">
            <a:avLst/>
          </a:prstGeom>
          <a:noFill/>
          <a:ln>
            <a:noFill/>
          </a:ln>
        </p:spPr>
      </p:pic>
    </p:spTree>
    <p:extLst>
      <p:ext uri="{BB962C8B-B14F-4D97-AF65-F5344CB8AC3E}">
        <p14:creationId xmlns:p14="http://schemas.microsoft.com/office/powerpoint/2010/main" val="412084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IR system</a:t>
            </a:r>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pic>
        <p:nvPicPr>
          <p:cNvPr id="7" name="Picture 7" descr="C:\Program Files\MSOffice\Clipart\Popular\amconfus.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442" y="3788980"/>
            <a:ext cx="931863"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p:nvSpPr>
        <p:spPr bwMode="auto">
          <a:xfrm>
            <a:off x="4063015" y="2722180"/>
            <a:ext cx="2057400" cy="1066800"/>
          </a:xfrm>
          <a:prstGeom prst="roundRect">
            <a:avLst/>
          </a:prstGeom>
          <a:solidFill>
            <a:schemeClr val="bg2">
              <a:lumMod val="50000"/>
            </a:schemeClr>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wrap="none" anchor="ctr">
            <a:flatTx/>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400" i="0" dirty="0"/>
              <a:t>IR</a:t>
            </a:r>
          </a:p>
          <a:p>
            <a:pPr algn="ctr" eaLnBrk="1" hangingPunct="1">
              <a:spcBef>
                <a:spcPct val="0"/>
              </a:spcBef>
              <a:buClrTx/>
              <a:buFontTx/>
              <a:buNone/>
            </a:pPr>
            <a:r>
              <a:rPr lang="en-US" altLang="en-US" sz="2400" i="0" dirty="0"/>
              <a:t>System</a:t>
            </a:r>
          </a:p>
        </p:txBody>
      </p:sp>
      <p:grpSp>
        <p:nvGrpSpPr>
          <p:cNvPr id="9" name="Group 21"/>
          <p:cNvGrpSpPr>
            <a:grpSpLocks/>
          </p:cNvGrpSpPr>
          <p:nvPr/>
        </p:nvGrpSpPr>
        <p:grpSpPr bwMode="auto">
          <a:xfrm>
            <a:off x="1657642" y="2874580"/>
            <a:ext cx="2449513" cy="914400"/>
            <a:chOff x="1152" y="2208"/>
            <a:chExt cx="1543" cy="576"/>
          </a:xfrm>
        </p:grpSpPr>
        <p:sp>
          <p:nvSpPr>
            <p:cNvPr id="10" name="AutoShape 8"/>
            <p:cNvSpPr>
              <a:spLocks noChangeArrowheads="1"/>
            </p:cNvSpPr>
            <p:nvPr/>
          </p:nvSpPr>
          <p:spPr bwMode="auto">
            <a:xfrm>
              <a:off x="1152" y="2208"/>
              <a:ext cx="1104" cy="576"/>
            </a:xfrm>
            <a:prstGeom prst="wedgeRoundRectCallout">
              <a:avLst>
                <a:gd name="adj1" fmla="val -43750"/>
                <a:gd name="adj2" fmla="val 70000"/>
                <a:gd name="adj3" fmla="val 16667"/>
              </a:avLst>
            </a:prstGeom>
            <a:solidFill>
              <a:schemeClr val="accent1">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spcBef>
                  <a:spcPct val="0"/>
                </a:spcBef>
              </a:pPr>
              <a:endParaRPr lang="en-US" altLang="en-US" sz="2400">
                <a:latin typeface="Times New Roman" panose="02020603050405020304" pitchFamily="18" charset="0"/>
              </a:endParaRPr>
            </a:p>
          </p:txBody>
        </p:sp>
        <p:sp>
          <p:nvSpPr>
            <p:cNvPr id="11" name="Rectangle 9"/>
            <p:cNvSpPr>
              <a:spLocks noChangeArrowheads="1"/>
            </p:cNvSpPr>
            <p:nvPr/>
          </p:nvSpPr>
          <p:spPr bwMode="auto">
            <a:xfrm>
              <a:off x="1406" y="2220"/>
              <a:ext cx="596" cy="518"/>
            </a:xfrm>
            <a:prstGeom prst="rect">
              <a:avLst/>
            </a:prstGeom>
            <a:solidFill>
              <a:schemeClr val="accent1">
                <a:lumMod val="60000"/>
                <a:lumOff val="40000"/>
              </a:schemeClr>
            </a:solidFill>
            <a:ln w="9525">
              <a:noFill/>
              <a:round/>
              <a:headEnd/>
              <a:tailEnd/>
            </a:ln>
            <a:extLst/>
          </p:spPr>
          <p:txBody>
            <a:bodyPr wrap="none" anchor="ctr"/>
            <a:lstStyle/>
            <a:p>
              <a:pPr algn="ctr">
                <a:spcBef>
                  <a:spcPct val="0"/>
                </a:spcBef>
              </a:pPr>
              <a:r>
                <a:rPr lang="en-US" altLang="en-US" sz="2400">
                  <a:latin typeface="Times New Roman" panose="02020603050405020304" pitchFamily="18" charset="0"/>
                </a:rPr>
                <a:t>Query String</a:t>
              </a:r>
            </a:p>
          </p:txBody>
        </p:sp>
        <p:sp>
          <p:nvSpPr>
            <p:cNvPr id="12" name="Line 13"/>
            <p:cNvSpPr>
              <a:spLocks noChangeShapeType="1"/>
            </p:cNvSpPr>
            <p:nvPr/>
          </p:nvSpPr>
          <p:spPr bwMode="auto">
            <a:xfrm flipV="1">
              <a:off x="2248" y="2493"/>
              <a:ext cx="447" cy="3"/>
            </a:xfrm>
            <a:prstGeom prst="line">
              <a:avLst/>
            </a:prstGeom>
            <a:solidFill>
              <a:schemeClr val="accent1">
                <a:lumMod val="60000"/>
                <a:lumOff val="40000"/>
              </a:schemeClr>
            </a:solidFill>
            <a:ln w="28575">
              <a:solidFill>
                <a:schemeClr val="tx1"/>
              </a:solidFill>
              <a:round/>
              <a:headEnd type="none" w="med" len="med"/>
              <a:tailEnd type="triangle" w="med" len="med"/>
            </a:ln>
            <a:effectLst>
              <a:outerShdw blurRad="50800" dist="38100" dir="2700000" algn="tl" rotWithShape="0">
                <a:prstClr val="black">
                  <a:alpha val="40000"/>
                </a:prstClr>
              </a:outerShdw>
            </a:effectLst>
            <a:extLst/>
          </p:spPr>
          <p:txBody>
            <a:bodyPr wrap="none" anchor="ctr"/>
            <a:lstStyle/>
            <a:p>
              <a:pPr algn="ctr">
                <a:spcBef>
                  <a:spcPct val="0"/>
                </a:spcBef>
              </a:pPr>
              <a:endParaRPr lang="en-US" sz="2400">
                <a:latin typeface="Times New Roman" panose="02020603050405020304" pitchFamily="18" charset="0"/>
              </a:endParaRPr>
            </a:p>
          </p:txBody>
        </p:sp>
      </p:grpSp>
      <p:grpSp>
        <p:nvGrpSpPr>
          <p:cNvPr id="13" name="Group 23"/>
          <p:cNvGrpSpPr>
            <a:grpSpLocks/>
          </p:cNvGrpSpPr>
          <p:nvPr/>
        </p:nvGrpSpPr>
        <p:grpSpPr bwMode="auto">
          <a:xfrm>
            <a:off x="4093866" y="1052130"/>
            <a:ext cx="3214692" cy="1670050"/>
            <a:chOff x="2488" y="1060"/>
            <a:chExt cx="2025" cy="1052"/>
          </a:xfrm>
        </p:grpSpPr>
        <p:sp>
          <p:nvSpPr>
            <p:cNvPr id="14" name="Oval 5"/>
            <p:cNvSpPr>
              <a:spLocks noChangeArrowheads="1"/>
            </p:cNvSpPr>
            <p:nvPr/>
          </p:nvSpPr>
          <p:spPr bwMode="auto">
            <a:xfrm>
              <a:off x="2488" y="1060"/>
              <a:ext cx="1264" cy="764"/>
            </a:xfrm>
            <a:prstGeom prst="ellipse">
              <a:avLst/>
            </a:prstGeom>
            <a:solidFill>
              <a:schemeClr val="accent1">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400" i="0" dirty="0"/>
                <a:t>Document</a:t>
              </a:r>
            </a:p>
            <a:p>
              <a:pPr algn="ctr" eaLnBrk="1" hangingPunct="1">
                <a:spcBef>
                  <a:spcPct val="0"/>
                </a:spcBef>
                <a:buClrTx/>
                <a:buFontTx/>
                <a:buNone/>
              </a:pPr>
              <a:r>
                <a:rPr lang="en-US" altLang="en-US" sz="2400" i="0" dirty="0"/>
                <a:t>corpus</a:t>
              </a:r>
            </a:p>
          </p:txBody>
        </p:sp>
        <p:sp>
          <p:nvSpPr>
            <p:cNvPr id="15" name="Line 12"/>
            <p:cNvSpPr>
              <a:spLocks noChangeShapeType="1"/>
            </p:cNvSpPr>
            <p:nvPr/>
          </p:nvSpPr>
          <p:spPr bwMode="auto">
            <a:xfrm>
              <a:off x="3120" y="1824"/>
              <a:ext cx="0" cy="288"/>
            </a:xfrm>
            <a:prstGeom prst="line">
              <a:avLst/>
            </a:prstGeom>
            <a:ln w="28575">
              <a:solidFill>
                <a:schemeClr val="tx1"/>
              </a:solidFill>
              <a:headEnd/>
              <a:tailEnd type="triangle" w="med" len="med"/>
            </a:ln>
            <a:effectLst>
              <a:outerShdw blurRad="50800" dist="38100" dir="2700000" algn="tl" rotWithShape="0">
                <a:prstClr val="black">
                  <a:alpha val="40000"/>
                </a:prstClr>
              </a:outerShdw>
            </a:effectLst>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pic>
          <p:nvPicPr>
            <p:cNvPr id="16" name="Picture 15" descr="c:\Program Files\Common Files\Microsoft Shared\Clipart\cagcat50\bs0055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5" y="1185"/>
              <a:ext cx="628"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4106557" y="3788980"/>
            <a:ext cx="3581400" cy="1955800"/>
            <a:chOff x="2496" y="2784"/>
            <a:chExt cx="2256" cy="1232"/>
          </a:xfrm>
        </p:grpSpPr>
        <p:sp>
          <p:nvSpPr>
            <p:cNvPr id="18" name="Oval 14"/>
            <p:cNvSpPr>
              <a:spLocks noChangeArrowheads="1"/>
            </p:cNvSpPr>
            <p:nvPr/>
          </p:nvSpPr>
          <p:spPr bwMode="auto">
            <a:xfrm>
              <a:off x="2496" y="3196"/>
              <a:ext cx="1256" cy="800"/>
            </a:xfrm>
            <a:prstGeom prst="ellipse">
              <a:avLst/>
            </a:prstGeom>
            <a:solidFill>
              <a:schemeClr val="accent1">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spcBef>
                  <a:spcPct val="0"/>
                </a:spcBef>
              </a:pPr>
              <a:r>
                <a:rPr lang="en-US" altLang="en-US" sz="2400" dirty="0">
                  <a:latin typeface="Times New Roman" panose="02020603050405020304" pitchFamily="18" charset="0"/>
                </a:rPr>
                <a:t>Ranked</a:t>
              </a:r>
            </a:p>
            <a:p>
              <a:pPr algn="ctr">
                <a:spcBef>
                  <a:spcPct val="0"/>
                </a:spcBef>
              </a:pPr>
              <a:r>
                <a:rPr lang="en-US" altLang="en-US" sz="2400" dirty="0">
                  <a:latin typeface="Times New Roman" panose="02020603050405020304" pitchFamily="18" charset="0"/>
                </a:rPr>
                <a:t>Documents</a:t>
              </a:r>
            </a:p>
          </p:txBody>
        </p:sp>
        <p:sp>
          <p:nvSpPr>
            <p:cNvPr id="19" name="Line 16"/>
            <p:cNvSpPr>
              <a:spLocks noChangeShapeType="1"/>
            </p:cNvSpPr>
            <p:nvPr/>
          </p:nvSpPr>
          <p:spPr bwMode="auto">
            <a:xfrm>
              <a:off x="3120" y="2784"/>
              <a:ext cx="0" cy="432"/>
            </a:xfrm>
            <a:prstGeom prst="line">
              <a:avLst/>
            </a:prstGeom>
            <a:ln w="28575">
              <a:solidFill>
                <a:schemeClr val="tx1"/>
              </a:solidFill>
              <a:headEnd/>
              <a:tailEnd type="triangle" w="med" len="med"/>
            </a:ln>
            <a:effectLst>
              <a:outerShdw blurRad="50800" dist="38100" dir="2700000" algn="tl" rotWithShape="0">
                <a:prstClr val="black">
                  <a:alpha val="40000"/>
                </a:prstClr>
              </a:outerShdw>
            </a:effectLst>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20" name="Rectangle 18"/>
            <p:cNvSpPr>
              <a:spLocks noChangeArrowheads="1"/>
            </p:cNvSpPr>
            <p:nvPr/>
          </p:nvSpPr>
          <p:spPr bwMode="auto">
            <a:xfrm>
              <a:off x="3984" y="2976"/>
              <a:ext cx="768" cy="91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2400" i="0"/>
            </a:p>
          </p:txBody>
        </p:sp>
        <p:sp>
          <p:nvSpPr>
            <p:cNvPr id="21" name="Text Box 20"/>
            <p:cNvSpPr txBox="1">
              <a:spLocks noChangeArrowheads="1"/>
            </p:cNvSpPr>
            <p:nvPr/>
          </p:nvSpPr>
          <p:spPr bwMode="auto">
            <a:xfrm>
              <a:off x="4070" y="3015"/>
              <a:ext cx="521" cy="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600" i="0"/>
                <a:t>1. Doc1</a:t>
              </a:r>
            </a:p>
            <a:p>
              <a:pPr eaLnBrk="1" hangingPunct="1">
                <a:spcBef>
                  <a:spcPct val="0"/>
                </a:spcBef>
                <a:buClrTx/>
                <a:buFontTx/>
                <a:buNone/>
              </a:pPr>
              <a:r>
                <a:rPr lang="en-US" altLang="en-US" sz="1600" i="0"/>
                <a:t>2. Doc2</a:t>
              </a:r>
            </a:p>
            <a:p>
              <a:pPr eaLnBrk="1" hangingPunct="1">
                <a:spcBef>
                  <a:spcPct val="0"/>
                </a:spcBef>
                <a:buClrTx/>
                <a:buFontTx/>
                <a:buNone/>
              </a:pPr>
              <a:r>
                <a:rPr lang="en-US" altLang="en-US" sz="1600" i="0"/>
                <a:t>3. Doc3</a:t>
              </a:r>
            </a:p>
            <a:p>
              <a:pPr eaLnBrk="1" hangingPunct="1">
                <a:spcBef>
                  <a:spcPct val="0"/>
                </a:spcBef>
                <a:buClrTx/>
                <a:buFontTx/>
                <a:buNone/>
              </a:pPr>
              <a:r>
                <a:rPr lang="en-US" altLang="en-US" sz="1600" i="0"/>
                <a:t>    .</a:t>
              </a:r>
            </a:p>
            <a:p>
              <a:pPr eaLnBrk="1" hangingPunct="1">
                <a:spcBef>
                  <a:spcPct val="0"/>
                </a:spcBef>
                <a:buClrTx/>
                <a:buFontTx/>
                <a:buNone/>
              </a:pPr>
              <a:r>
                <a:rPr lang="en-US" altLang="en-US" sz="1600" i="0"/>
                <a:t>    .</a:t>
              </a:r>
            </a:p>
            <a:p>
              <a:pPr eaLnBrk="1" hangingPunct="1">
                <a:spcBef>
                  <a:spcPct val="0"/>
                </a:spcBef>
                <a:buClrTx/>
                <a:buFontTx/>
                <a:buNone/>
              </a:pPr>
              <a:endParaRPr lang="en-US" altLang="en-US" sz="1800" i="0"/>
            </a:p>
          </p:txBody>
        </p:sp>
      </p:grpSp>
    </p:spTree>
    <p:extLst>
      <p:ext uri="{BB962C8B-B14F-4D97-AF65-F5344CB8AC3E}">
        <p14:creationId xmlns:p14="http://schemas.microsoft.com/office/powerpoint/2010/main" val="22565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Relevance</a:t>
            </a:r>
            <a:endParaRPr lang="en-US" dirty="0"/>
          </a:p>
        </p:txBody>
      </p:sp>
      <p:sp>
        <p:nvSpPr>
          <p:cNvPr id="3" name="内容占位符 2"/>
          <p:cNvSpPr>
            <a:spLocks noGrp="1"/>
          </p:cNvSpPr>
          <p:nvPr>
            <p:ph idx="1"/>
          </p:nvPr>
        </p:nvSpPr>
        <p:spPr/>
        <p:txBody>
          <a:bodyPr/>
          <a:lstStyle/>
          <a:p>
            <a:r>
              <a:rPr lang="en-US" altLang="en-US" dirty="0"/>
              <a:t>Relevance is a subjective judgment and may include:</a:t>
            </a:r>
          </a:p>
          <a:p>
            <a:pPr lvl="1"/>
            <a:r>
              <a:rPr lang="en-US" altLang="en-US" dirty="0"/>
              <a:t>Being on the proper subject.</a:t>
            </a:r>
          </a:p>
          <a:p>
            <a:pPr lvl="1"/>
            <a:r>
              <a:rPr lang="en-US" altLang="en-US" dirty="0"/>
              <a:t>Being timely (recent information).</a:t>
            </a:r>
          </a:p>
          <a:p>
            <a:pPr lvl="1"/>
            <a:r>
              <a:rPr lang="en-US" altLang="en-US" dirty="0"/>
              <a:t>Being authoritative (from a trusted source).</a:t>
            </a:r>
          </a:p>
          <a:p>
            <a:pPr lvl="1"/>
            <a:r>
              <a:rPr lang="en-US" altLang="en-US" dirty="0"/>
              <a:t>Satisfying the goals of the user and his/her intended use of the information (</a:t>
            </a:r>
            <a:r>
              <a:rPr lang="en-US" altLang="en-US" i="1" dirty="0"/>
              <a:t>information need</a:t>
            </a:r>
            <a:r>
              <a:rPr lang="en-US" altLang="en-US" dirty="0"/>
              <a:t>).</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p:spTree>
    <p:extLst>
      <p:ext uri="{BB962C8B-B14F-4D97-AF65-F5344CB8AC3E}">
        <p14:creationId xmlns:p14="http://schemas.microsoft.com/office/powerpoint/2010/main" val="66536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Keyword search</a:t>
            </a:r>
            <a:endParaRPr lang="en-US" dirty="0"/>
          </a:p>
        </p:txBody>
      </p:sp>
      <p:sp>
        <p:nvSpPr>
          <p:cNvPr id="3" name="内容占位符 2"/>
          <p:cNvSpPr>
            <a:spLocks noGrp="1"/>
          </p:cNvSpPr>
          <p:nvPr>
            <p:ph idx="1"/>
          </p:nvPr>
        </p:nvSpPr>
        <p:spPr/>
        <p:txBody>
          <a:bodyPr/>
          <a:lstStyle/>
          <a:p>
            <a:r>
              <a:rPr lang="en-US" altLang="en-US" dirty="0"/>
              <a:t>Simplest notion of relevance is that the query string appears verbatim in the document.</a:t>
            </a:r>
          </a:p>
          <a:p>
            <a:r>
              <a:rPr lang="en-US" altLang="en-US" dirty="0"/>
              <a:t>Slightly less strict notion is that the words in the query appear frequently in the document, in any order (</a:t>
            </a:r>
            <a:r>
              <a:rPr lang="en-US" altLang="en-US" i="1" dirty="0"/>
              <a:t>bag of words</a:t>
            </a:r>
            <a:r>
              <a:rPr lang="en-US" altLang="en-US" dirty="0"/>
              <a:t>).</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pic>
        <p:nvPicPr>
          <p:cNvPr id="1026" name="Picture 2" descr="https://img-blog.csdn.net/201609051925454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394" y="2724603"/>
            <a:ext cx="4614256" cy="326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60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Problems with keywords</a:t>
            </a:r>
            <a:endParaRPr lang="en-US" dirty="0"/>
          </a:p>
        </p:txBody>
      </p:sp>
      <p:sp>
        <p:nvSpPr>
          <p:cNvPr id="3" name="内容占位符 2"/>
          <p:cNvSpPr>
            <a:spLocks noGrp="1"/>
          </p:cNvSpPr>
          <p:nvPr>
            <p:ph idx="1"/>
          </p:nvPr>
        </p:nvSpPr>
        <p:spPr/>
        <p:txBody>
          <a:bodyPr/>
          <a:lstStyle/>
          <a:p>
            <a:r>
              <a:rPr lang="en-US" altLang="en-US" dirty="0"/>
              <a:t>May not retrieve relevant documents that include synonymous terms.</a:t>
            </a:r>
          </a:p>
          <a:p>
            <a:pPr lvl="1"/>
            <a:r>
              <a:rPr lang="en-US" altLang="en-US" dirty="0"/>
              <a:t>“restaurant” vs. “café”</a:t>
            </a:r>
          </a:p>
          <a:p>
            <a:pPr lvl="1"/>
            <a:r>
              <a:rPr lang="en-US" altLang="en-US" dirty="0"/>
              <a:t>“PRC” vs. “China”</a:t>
            </a:r>
          </a:p>
          <a:p>
            <a:r>
              <a:rPr lang="en-US" altLang="en-US" dirty="0"/>
              <a:t>May retrieve irrelevant documents that include ambiguous terms.</a:t>
            </a:r>
          </a:p>
          <a:p>
            <a:pPr lvl="1"/>
            <a:r>
              <a:rPr lang="en-US" altLang="en-US" dirty="0"/>
              <a:t>“bat” (baseball vs. mammal)</a:t>
            </a:r>
          </a:p>
          <a:p>
            <a:pPr lvl="1"/>
            <a:r>
              <a:rPr lang="en-US" altLang="en-US" dirty="0"/>
              <a:t>“Apple” (company vs. fruit)</a:t>
            </a:r>
          </a:p>
          <a:p>
            <a:pPr lvl="1"/>
            <a:r>
              <a:rPr lang="en-US" altLang="en-US" dirty="0"/>
              <a:t>“bit” (unit of data vs. act of eating)</a:t>
            </a:r>
          </a:p>
          <a:p>
            <a:pPr lvl="1"/>
            <a:endParaRPr lang="en-US" alt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4/7/2022</a:t>
            </a:fld>
            <a:endParaRPr lang="en-US"/>
          </a:p>
        </p:txBody>
      </p:sp>
      <p:sp>
        <p:nvSpPr>
          <p:cNvPr id="5" name="页脚占位符 4"/>
          <p:cNvSpPr>
            <a:spLocks noGrp="1"/>
          </p:cNvSpPr>
          <p:nvPr>
            <p:ph type="ftr" sz="quarter" idx="11"/>
          </p:nvPr>
        </p:nvSpPr>
        <p:spPr/>
        <p:txBody>
          <a:bodyPr/>
          <a:lstStyle/>
          <a:p>
            <a:r>
              <a:rPr lang="en-US" altLang="zh-CN"/>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Tree>
    <p:extLst>
      <p:ext uri="{BB962C8B-B14F-4D97-AF65-F5344CB8AC3E}">
        <p14:creationId xmlns:p14="http://schemas.microsoft.com/office/powerpoint/2010/main" val="1014835992"/>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TM02900769[[fn=回顾]]</Template>
  <TotalTime>8422</TotalTime>
  <Words>4050</Words>
  <Application>Microsoft Office PowerPoint</Application>
  <PresentationFormat>全屏显示(4:3)</PresentationFormat>
  <Paragraphs>564</Paragraphs>
  <Slides>51</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51</vt:i4>
      </vt:variant>
    </vt:vector>
  </HeadingPairs>
  <TitlesOfParts>
    <vt:vector size="62" baseType="lpstr">
      <vt:lpstr>ＭＳ Ｐゴシック</vt:lpstr>
      <vt:lpstr>新細明體</vt:lpstr>
      <vt:lpstr>ヒラギノ角ゴ Pro W3</vt:lpstr>
      <vt:lpstr>等线</vt:lpstr>
      <vt:lpstr>宋体</vt:lpstr>
      <vt:lpstr>Arial</vt:lpstr>
      <vt:lpstr>Calibri</vt:lpstr>
      <vt:lpstr>Calibri Light</vt:lpstr>
      <vt:lpstr>Times New Roman</vt:lpstr>
      <vt:lpstr>Wingdings</vt:lpstr>
      <vt:lpstr>回顾</vt:lpstr>
      <vt:lpstr>Information Search</vt:lpstr>
      <vt:lpstr>Outline</vt:lpstr>
      <vt:lpstr>Outline</vt:lpstr>
      <vt:lpstr>Introduction</vt:lpstr>
      <vt:lpstr>Typical IR tasks </vt:lpstr>
      <vt:lpstr>IR system</vt:lpstr>
      <vt:lpstr>Relevance</vt:lpstr>
      <vt:lpstr>Keyword search</vt:lpstr>
      <vt:lpstr>Problems with keywords</vt:lpstr>
      <vt:lpstr>Information retrieval and word embedding</vt:lpstr>
      <vt:lpstr>PowerPoint 演示文稿</vt:lpstr>
      <vt:lpstr>Intelligent IR</vt:lpstr>
      <vt:lpstr>Web search</vt:lpstr>
      <vt:lpstr>Web search system</vt:lpstr>
      <vt:lpstr>Other IR-related tasks</vt:lpstr>
      <vt:lpstr>History of IR</vt:lpstr>
      <vt:lpstr>History of IR</vt:lpstr>
      <vt:lpstr>History of IR</vt:lpstr>
      <vt:lpstr>History of IR</vt:lpstr>
      <vt:lpstr>Recent IR history</vt:lpstr>
      <vt:lpstr>Outline</vt:lpstr>
      <vt:lpstr>Five-stage search framework</vt:lpstr>
      <vt:lpstr>Formulation</vt:lpstr>
      <vt:lpstr>Formulation</vt:lpstr>
      <vt:lpstr>Formulation</vt:lpstr>
      <vt:lpstr>Initiation of action</vt:lpstr>
      <vt:lpstr>Review of results</vt:lpstr>
      <vt:lpstr>Review of results</vt:lpstr>
      <vt:lpstr>Review of results</vt:lpstr>
      <vt:lpstr>Refinement</vt:lpstr>
      <vt:lpstr>Use</vt:lpstr>
      <vt:lpstr>Use</vt:lpstr>
      <vt:lpstr>Outline</vt:lpstr>
      <vt:lpstr>Dynamic queries and faceted search</vt:lpstr>
      <vt:lpstr>Dynamic queries and faceted search</vt:lpstr>
      <vt:lpstr>Dynamic queries and faceted search</vt:lpstr>
      <vt:lpstr>Dynamic queries and faceted search</vt:lpstr>
      <vt:lpstr>Dynamic queries and faceted search</vt:lpstr>
      <vt:lpstr>Outline</vt:lpstr>
      <vt:lpstr>Command languages queries </vt:lpstr>
      <vt:lpstr>“Natural” language queries</vt:lpstr>
      <vt:lpstr>Outline</vt:lpstr>
      <vt:lpstr>Multimedia document search &amp; other specialized searches</vt:lpstr>
      <vt:lpstr>Multimedia document search</vt:lpstr>
      <vt:lpstr>Image search</vt:lpstr>
      <vt:lpstr>Video search</vt:lpstr>
      <vt:lpstr>Audio search</vt:lpstr>
      <vt:lpstr>Geographic information search</vt:lpstr>
      <vt:lpstr>Outline</vt:lpstr>
      <vt:lpstr>The social aspects of search</vt:lpstr>
      <vt:lpstr>The social aspects of search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Shen</dc:creator>
  <cp:lastModifiedBy>Ying SHEN</cp:lastModifiedBy>
  <cp:revision>622</cp:revision>
  <dcterms:created xsi:type="dcterms:W3CDTF">2016-07-20T11:29:42Z</dcterms:created>
  <dcterms:modified xsi:type="dcterms:W3CDTF">2022-04-07T12:13:26Z</dcterms:modified>
</cp:coreProperties>
</file>